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41"/>
  </p:notesMasterIdLst>
  <p:handoutMasterIdLst>
    <p:handoutMasterId r:id="rId42"/>
  </p:handoutMasterIdLst>
  <p:sldIdLst>
    <p:sldId id="382" r:id="rId6"/>
    <p:sldId id="383" r:id="rId7"/>
    <p:sldId id="386" r:id="rId8"/>
    <p:sldId id="387" r:id="rId9"/>
    <p:sldId id="269" r:id="rId10"/>
    <p:sldId id="270" r:id="rId11"/>
    <p:sldId id="273" r:id="rId12"/>
    <p:sldId id="276" r:id="rId13"/>
    <p:sldId id="278" r:id="rId14"/>
    <p:sldId id="281" r:id="rId15"/>
    <p:sldId id="388" r:id="rId16"/>
    <p:sldId id="282" r:id="rId17"/>
    <p:sldId id="283" r:id="rId18"/>
    <p:sldId id="285" r:id="rId19"/>
    <p:sldId id="284" r:id="rId20"/>
    <p:sldId id="389" r:id="rId21"/>
    <p:sldId id="384" r:id="rId22"/>
    <p:sldId id="287" r:id="rId23"/>
    <p:sldId id="288" r:id="rId24"/>
    <p:sldId id="390" r:id="rId25"/>
    <p:sldId id="291" r:id="rId26"/>
    <p:sldId id="292" r:id="rId27"/>
    <p:sldId id="293" r:id="rId28"/>
    <p:sldId id="294" r:id="rId29"/>
    <p:sldId id="385" r:id="rId30"/>
    <p:sldId id="296" r:id="rId31"/>
    <p:sldId id="297" r:id="rId32"/>
    <p:sldId id="298" r:id="rId33"/>
    <p:sldId id="299" r:id="rId34"/>
    <p:sldId id="301" r:id="rId35"/>
    <p:sldId id="303" r:id="rId36"/>
    <p:sldId id="304" r:id="rId37"/>
    <p:sldId id="305" r:id="rId38"/>
    <p:sldId id="310" r:id="rId39"/>
    <p:sldId id="391" r:id="rId4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15:guide id="1" orient="horz" pos="888" userDrawn="1">
          <p15:clr>
            <a:srgbClr val="A4A3A4"/>
          </p15:clr>
        </p15:guide>
        <p15:guide id="2" pos="3840">
          <p15:clr>
            <a:srgbClr val="A4A3A4"/>
          </p15:clr>
        </p15:guide>
        <p15:guide id="3" orient="horz" pos="39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extLst>
      <p:ext uri="{19B8F6BF-5375-455C-9EA6-DF929625EA0E}">
        <p15:presenceInfo xmlns:p15="http://schemas.microsoft.com/office/powerpoint/2012/main" userId="S-1-5-21-4027829005-1107895287-290554039-1564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4A78"/>
    <a:srgbClr val="A30000"/>
    <a:srgbClr val="0000A3"/>
    <a:srgbClr val="006298"/>
    <a:srgbClr val="FF6300"/>
    <a:srgbClr val="E9255F"/>
    <a:srgbClr val="0098D4"/>
    <a:srgbClr val="00B8E7"/>
    <a:srgbClr val="81D0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70" autoAdjust="0"/>
    <p:restoredTop sz="96374" autoAdjust="0"/>
  </p:normalViewPr>
  <p:slideViewPr>
    <p:cSldViewPr snapToGrid="0" snapToObjects="1">
      <p:cViewPr varScale="1">
        <p:scale>
          <a:sx n="110" d="100"/>
          <a:sy n="110" d="100"/>
        </p:scale>
        <p:origin x="756" y="96"/>
      </p:cViewPr>
      <p:guideLst>
        <p:guide orient="horz" pos="888"/>
        <p:guide pos="3840"/>
        <p:guide orient="horz" pos="3936"/>
      </p:guideLst>
    </p:cSldViewPr>
  </p:slideViewPr>
  <p:outlineViewPr>
    <p:cViewPr>
      <p:scale>
        <a:sx n="33" d="100"/>
        <a:sy n="33" d="100"/>
      </p:scale>
      <p:origin x="0" y="-1956"/>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Lst>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7" d="100"/>
          <a:sy n="87" d="100"/>
        </p:scale>
        <p:origin x="309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s>
</file>

<file path=ppt/_rels/viewProps.xml.rels><?xml version="1.0" encoding="UTF-8" standalone="yes"?>
<Relationships xmlns="http://schemas.openxmlformats.org/package/2006/relationships"><Relationship Id="rId8" Type="http://schemas.openxmlformats.org/officeDocument/2006/relationships/slide" Target="slides/slide12.xml"/><Relationship Id="rId13" Type="http://schemas.openxmlformats.org/officeDocument/2006/relationships/slide" Target="slides/slide18.xml"/><Relationship Id="rId18" Type="http://schemas.openxmlformats.org/officeDocument/2006/relationships/slide" Target="slides/slide23.xml"/><Relationship Id="rId26" Type="http://schemas.openxmlformats.org/officeDocument/2006/relationships/slide" Target="slides/slide32.xml"/><Relationship Id="rId3" Type="http://schemas.openxmlformats.org/officeDocument/2006/relationships/slide" Target="slides/slide7.xml"/><Relationship Id="rId21" Type="http://schemas.openxmlformats.org/officeDocument/2006/relationships/slide" Target="slides/slide27.xml"/><Relationship Id="rId7" Type="http://schemas.openxmlformats.org/officeDocument/2006/relationships/slide" Target="slides/slide11.xml"/><Relationship Id="rId12" Type="http://schemas.openxmlformats.org/officeDocument/2006/relationships/slide" Target="slides/slide16.xml"/><Relationship Id="rId17" Type="http://schemas.openxmlformats.org/officeDocument/2006/relationships/slide" Target="slides/slide22.xml"/><Relationship Id="rId25" Type="http://schemas.openxmlformats.org/officeDocument/2006/relationships/slide" Target="slides/slide31.xml"/><Relationship Id="rId2" Type="http://schemas.openxmlformats.org/officeDocument/2006/relationships/slide" Target="slides/slide6.xml"/><Relationship Id="rId16" Type="http://schemas.openxmlformats.org/officeDocument/2006/relationships/slide" Target="slides/slide21.xml"/><Relationship Id="rId20" Type="http://schemas.openxmlformats.org/officeDocument/2006/relationships/slide" Target="slides/slide26.xml"/><Relationship Id="rId29" Type="http://schemas.openxmlformats.org/officeDocument/2006/relationships/slide" Target="slides/slide35.xml"/><Relationship Id="rId1" Type="http://schemas.openxmlformats.org/officeDocument/2006/relationships/slide" Target="slides/slide5.xml"/><Relationship Id="rId6" Type="http://schemas.openxmlformats.org/officeDocument/2006/relationships/slide" Target="slides/slide10.xml"/><Relationship Id="rId11" Type="http://schemas.openxmlformats.org/officeDocument/2006/relationships/slide" Target="slides/slide15.xml"/><Relationship Id="rId24" Type="http://schemas.openxmlformats.org/officeDocument/2006/relationships/slide" Target="slides/slide30.xml"/><Relationship Id="rId5" Type="http://schemas.openxmlformats.org/officeDocument/2006/relationships/slide" Target="slides/slide9.xml"/><Relationship Id="rId15" Type="http://schemas.openxmlformats.org/officeDocument/2006/relationships/slide" Target="slides/slide20.xml"/><Relationship Id="rId23" Type="http://schemas.openxmlformats.org/officeDocument/2006/relationships/slide" Target="slides/slide29.xml"/><Relationship Id="rId28" Type="http://schemas.openxmlformats.org/officeDocument/2006/relationships/slide" Target="slides/slide34.xml"/><Relationship Id="rId10" Type="http://schemas.openxmlformats.org/officeDocument/2006/relationships/slide" Target="slides/slide14.xml"/><Relationship Id="rId19" Type="http://schemas.openxmlformats.org/officeDocument/2006/relationships/slide" Target="slides/slide24.xml"/><Relationship Id="rId4" Type="http://schemas.openxmlformats.org/officeDocument/2006/relationships/slide" Target="slides/slide8.xml"/><Relationship Id="rId9" Type="http://schemas.openxmlformats.org/officeDocument/2006/relationships/slide" Target="slides/slide13.xml"/><Relationship Id="rId14" Type="http://schemas.openxmlformats.org/officeDocument/2006/relationships/slide" Target="slides/slide19.xml"/><Relationship Id="rId22" Type="http://schemas.openxmlformats.org/officeDocument/2006/relationships/slide" Target="slides/slide28.xml"/><Relationship Id="rId27" Type="http://schemas.openxmlformats.org/officeDocument/2006/relationships/slide" Target="slides/slide33.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FDD296-DE26-455E-A556-6DFD68F9FEDA}" type="doc">
      <dgm:prSet loTypeId="urn:microsoft.com/office/officeart/2018/5/layout/IconLeaf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21A1E33A-C4FA-438F-AF95-348F4D4C95DB}">
      <dgm:prSet/>
      <dgm:spPr/>
      <dgm:t>
        <a:bodyPr/>
        <a:lstStyle/>
        <a:p>
          <a:pPr>
            <a:defRPr cap="all"/>
          </a:pPr>
          <a:r>
            <a:rPr lang="en-CA"/>
            <a:t>Let’s go for a break!</a:t>
          </a:r>
          <a:endParaRPr lang="en-US"/>
        </a:p>
      </dgm:t>
    </dgm:pt>
    <dgm:pt modelId="{5EAE27CF-51C6-41B6-B6B1-E0FDA7C37DA4}" type="parTrans" cxnId="{02AC5ED4-492E-46FA-9D58-0411328FAA91}">
      <dgm:prSet/>
      <dgm:spPr/>
      <dgm:t>
        <a:bodyPr/>
        <a:lstStyle/>
        <a:p>
          <a:endParaRPr lang="en-US"/>
        </a:p>
      </dgm:t>
    </dgm:pt>
    <dgm:pt modelId="{E6F4935F-0D5B-4571-BC35-6C69D669214B}" type="sibTrans" cxnId="{02AC5ED4-492E-46FA-9D58-0411328FAA91}">
      <dgm:prSet/>
      <dgm:spPr/>
      <dgm:t>
        <a:bodyPr/>
        <a:lstStyle/>
        <a:p>
          <a:endParaRPr lang="en-US"/>
        </a:p>
      </dgm:t>
    </dgm:pt>
    <dgm:pt modelId="{397F532C-9350-40F5-B909-B05B44EEFA23}">
      <dgm:prSet/>
      <dgm:spPr/>
      <dgm:t>
        <a:bodyPr/>
        <a:lstStyle/>
        <a:p>
          <a:pPr>
            <a:defRPr cap="all"/>
          </a:pPr>
          <a:r>
            <a:rPr lang="en-CA"/>
            <a:t>Return in 15 minutes (or at time specified by your instructor).</a:t>
          </a:r>
          <a:endParaRPr lang="en-US"/>
        </a:p>
      </dgm:t>
    </dgm:pt>
    <dgm:pt modelId="{1002C2B4-2941-4600-AC4A-1BE9C2A400E1}" type="parTrans" cxnId="{8B34FBF9-72F9-4D77-AA89-8BAFEEBFF480}">
      <dgm:prSet/>
      <dgm:spPr/>
      <dgm:t>
        <a:bodyPr/>
        <a:lstStyle/>
        <a:p>
          <a:endParaRPr lang="en-US"/>
        </a:p>
      </dgm:t>
    </dgm:pt>
    <dgm:pt modelId="{6C5DCCD8-0FB7-47EB-91B6-C435D176D4B2}" type="sibTrans" cxnId="{8B34FBF9-72F9-4D77-AA89-8BAFEEBFF480}">
      <dgm:prSet/>
      <dgm:spPr/>
      <dgm:t>
        <a:bodyPr/>
        <a:lstStyle/>
        <a:p>
          <a:endParaRPr lang="en-US"/>
        </a:p>
      </dgm:t>
    </dgm:pt>
    <dgm:pt modelId="{AAF08B46-F697-4E41-9C42-31904E2000E8}" type="pres">
      <dgm:prSet presAssocID="{A6FDD296-DE26-455E-A556-6DFD68F9FEDA}" presName="root" presStyleCnt="0">
        <dgm:presLayoutVars>
          <dgm:dir/>
          <dgm:resizeHandles val="exact"/>
        </dgm:presLayoutVars>
      </dgm:prSet>
      <dgm:spPr/>
    </dgm:pt>
    <dgm:pt modelId="{3370C8FA-1778-4BB4-99F0-6DDA31E81174}" type="pres">
      <dgm:prSet presAssocID="{21A1E33A-C4FA-438F-AF95-348F4D4C95DB}" presName="compNode" presStyleCnt="0"/>
      <dgm:spPr/>
    </dgm:pt>
    <dgm:pt modelId="{2788C2B7-D9F4-4418-8490-B69D3FA51846}" type="pres">
      <dgm:prSet presAssocID="{21A1E33A-C4FA-438F-AF95-348F4D4C95DB}" presName="iconBgRect" presStyleLbl="bgShp" presStyleIdx="0" presStyleCnt="2"/>
      <dgm:spPr>
        <a:prstGeom prst="round2DiagRect">
          <a:avLst>
            <a:gd name="adj1" fmla="val 29727"/>
            <a:gd name="adj2" fmla="val 0"/>
          </a:avLst>
        </a:prstGeom>
      </dgm:spPr>
    </dgm:pt>
    <dgm:pt modelId="{73D57F78-636A-4C1E-A613-E325F5231B6E}" type="pres">
      <dgm:prSet presAssocID="{21A1E33A-C4FA-438F-AF95-348F4D4C95D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ffee"/>
        </a:ext>
      </dgm:extLst>
    </dgm:pt>
    <dgm:pt modelId="{D9889A6C-393E-4B51-B2F4-67A9418116A6}" type="pres">
      <dgm:prSet presAssocID="{21A1E33A-C4FA-438F-AF95-348F4D4C95DB}" presName="spaceRect" presStyleCnt="0"/>
      <dgm:spPr/>
    </dgm:pt>
    <dgm:pt modelId="{69D3E3EB-C7A9-4775-B92C-ABAEC6CD3C38}" type="pres">
      <dgm:prSet presAssocID="{21A1E33A-C4FA-438F-AF95-348F4D4C95DB}" presName="textRect" presStyleLbl="revTx" presStyleIdx="0" presStyleCnt="2">
        <dgm:presLayoutVars>
          <dgm:chMax val="1"/>
          <dgm:chPref val="1"/>
        </dgm:presLayoutVars>
      </dgm:prSet>
      <dgm:spPr/>
    </dgm:pt>
    <dgm:pt modelId="{9FBC9EF1-B8FE-4819-A8CB-086A71AE1BC9}" type="pres">
      <dgm:prSet presAssocID="{E6F4935F-0D5B-4571-BC35-6C69D669214B}" presName="sibTrans" presStyleCnt="0"/>
      <dgm:spPr/>
    </dgm:pt>
    <dgm:pt modelId="{EA6F7BF8-0C27-4C85-9A04-23CF5C3D7460}" type="pres">
      <dgm:prSet presAssocID="{397F532C-9350-40F5-B909-B05B44EEFA23}" presName="compNode" presStyleCnt="0"/>
      <dgm:spPr/>
    </dgm:pt>
    <dgm:pt modelId="{4C657228-7255-43C0-8209-F1387ADABBC9}" type="pres">
      <dgm:prSet presAssocID="{397F532C-9350-40F5-B909-B05B44EEFA23}" presName="iconBgRect" presStyleLbl="bgShp" presStyleIdx="1" presStyleCnt="2"/>
      <dgm:spPr>
        <a:prstGeom prst="round2DiagRect">
          <a:avLst>
            <a:gd name="adj1" fmla="val 29727"/>
            <a:gd name="adj2" fmla="val 0"/>
          </a:avLst>
        </a:prstGeom>
      </dgm:spPr>
    </dgm:pt>
    <dgm:pt modelId="{54C4C9C7-2388-4821-9AF1-4A50D6907CAB}" type="pres">
      <dgm:prSet presAssocID="{397F532C-9350-40F5-B909-B05B44EEFA2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ck"/>
        </a:ext>
      </dgm:extLst>
    </dgm:pt>
    <dgm:pt modelId="{EF57633C-E747-457A-9C61-72399EF8C9AE}" type="pres">
      <dgm:prSet presAssocID="{397F532C-9350-40F5-B909-B05B44EEFA23}" presName="spaceRect" presStyleCnt="0"/>
      <dgm:spPr/>
    </dgm:pt>
    <dgm:pt modelId="{BE192A52-2E4E-438B-BFF9-C51B9A463201}" type="pres">
      <dgm:prSet presAssocID="{397F532C-9350-40F5-B909-B05B44EEFA23}" presName="textRect" presStyleLbl="revTx" presStyleIdx="1" presStyleCnt="2">
        <dgm:presLayoutVars>
          <dgm:chMax val="1"/>
          <dgm:chPref val="1"/>
        </dgm:presLayoutVars>
      </dgm:prSet>
      <dgm:spPr/>
    </dgm:pt>
  </dgm:ptLst>
  <dgm:cxnLst>
    <dgm:cxn modelId="{D9B6FA2C-191F-4DA6-9E1E-3F0E6B5F2427}" type="presOf" srcId="{397F532C-9350-40F5-B909-B05B44EEFA23}" destId="{BE192A52-2E4E-438B-BFF9-C51B9A463201}" srcOrd="0" destOrd="0" presId="urn:microsoft.com/office/officeart/2018/5/layout/IconLeafLabelList"/>
    <dgm:cxn modelId="{9AC98448-8A41-41C4-8ABD-BA485283FBB6}" type="presOf" srcId="{21A1E33A-C4FA-438F-AF95-348F4D4C95DB}" destId="{69D3E3EB-C7A9-4775-B92C-ABAEC6CD3C38}" srcOrd="0" destOrd="0" presId="urn:microsoft.com/office/officeart/2018/5/layout/IconLeafLabelList"/>
    <dgm:cxn modelId="{A9964F6A-2B81-41FC-A67D-0090FF4A72DE}" type="presOf" srcId="{A6FDD296-DE26-455E-A556-6DFD68F9FEDA}" destId="{AAF08B46-F697-4E41-9C42-31904E2000E8}" srcOrd="0" destOrd="0" presId="urn:microsoft.com/office/officeart/2018/5/layout/IconLeafLabelList"/>
    <dgm:cxn modelId="{02AC5ED4-492E-46FA-9D58-0411328FAA91}" srcId="{A6FDD296-DE26-455E-A556-6DFD68F9FEDA}" destId="{21A1E33A-C4FA-438F-AF95-348F4D4C95DB}" srcOrd="0" destOrd="0" parTransId="{5EAE27CF-51C6-41B6-B6B1-E0FDA7C37DA4}" sibTransId="{E6F4935F-0D5B-4571-BC35-6C69D669214B}"/>
    <dgm:cxn modelId="{8B34FBF9-72F9-4D77-AA89-8BAFEEBFF480}" srcId="{A6FDD296-DE26-455E-A556-6DFD68F9FEDA}" destId="{397F532C-9350-40F5-B909-B05B44EEFA23}" srcOrd="1" destOrd="0" parTransId="{1002C2B4-2941-4600-AC4A-1BE9C2A400E1}" sibTransId="{6C5DCCD8-0FB7-47EB-91B6-C435D176D4B2}"/>
    <dgm:cxn modelId="{7808BE32-09FA-450F-8054-1B9CC9B4CE4E}" type="presParOf" srcId="{AAF08B46-F697-4E41-9C42-31904E2000E8}" destId="{3370C8FA-1778-4BB4-99F0-6DDA31E81174}" srcOrd="0" destOrd="0" presId="urn:microsoft.com/office/officeart/2018/5/layout/IconLeafLabelList"/>
    <dgm:cxn modelId="{4F66AA7D-C1A2-4B7D-9844-3B35C8031C80}" type="presParOf" srcId="{3370C8FA-1778-4BB4-99F0-6DDA31E81174}" destId="{2788C2B7-D9F4-4418-8490-B69D3FA51846}" srcOrd="0" destOrd="0" presId="urn:microsoft.com/office/officeart/2018/5/layout/IconLeafLabelList"/>
    <dgm:cxn modelId="{BC7346FF-39FD-4CF4-A361-7EE5FC101AF6}" type="presParOf" srcId="{3370C8FA-1778-4BB4-99F0-6DDA31E81174}" destId="{73D57F78-636A-4C1E-A613-E325F5231B6E}" srcOrd="1" destOrd="0" presId="urn:microsoft.com/office/officeart/2018/5/layout/IconLeafLabelList"/>
    <dgm:cxn modelId="{FC5C0DC7-FF6D-4865-AA1A-2559006ACE93}" type="presParOf" srcId="{3370C8FA-1778-4BB4-99F0-6DDA31E81174}" destId="{D9889A6C-393E-4B51-B2F4-67A9418116A6}" srcOrd="2" destOrd="0" presId="urn:microsoft.com/office/officeart/2018/5/layout/IconLeafLabelList"/>
    <dgm:cxn modelId="{FB9331DD-D0E7-4EF9-B975-B5B370CC9CB7}" type="presParOf" srcId="{3370C8FA-1778-4BB4-99F0-6DDA31E81174}" destId="{69D3E3EB-C7A9-4775-B92C-ABAEC6CD3C38}" srcOrd="3" destOrd="0" presId="urn:microsoft.com/office/officeart/2018/5/layout/IconLeafLabelList"/>
    <dgm:cxn modelId="{17D233C6-9BB3-4B2A-8593-CC5CA4C445AE}" type="presParOf" srcId="{AAF08B46-F697-4E41-9C42-31904E2000E8}" destId="{9FBC9EF1-B8FE-4819-A8CB-086A71AE1BC9}" srcOrd="1" destOrd="0" presId="urn:microsoft.com/office/officeart/2018/5/layout/IconLeafLabelList"/>
    <dgm:cxn modelId="{E7AE6582-B8C3-4A7D-A10D-AFEEAC6CAFDF}" type="presParOf" srcId="{AAF08B46-F697-4E41-9C42-31904E2000E8}" destId="{EA6F7BF8-0C27-4C85-9A04-23CF5C3D7460}" srcOrd="2" destOrd="0" presId="urn:microsoft.com/office/officeart/2018/5/layout/IconLeafLabelList"/>
    <dgm:cxn modelId="{6F081A5A-C3E0-47FD-B87B-520A4A37DA75}" type="presParOf" srcId="{EA6F7BF8-0C27-4C85-9A04-23CF5C3D7460}" destId="{4C657228-7255-43C0-8209-F1387ADABBC9}" srcOrd="0" destOrd="0" presId="urn:microsoft.com/office/officeart/2018/5/layout/IconLeafLabelList"/>
    <dgm:cxn modelId="{E4C5835F-02E4-40CD-A928-9EFE3177FE2A}" type="presParOf" srcId="{EA6F7BF8-0C27-4C85-9A04-23CF5C3D7460}" destId="{54C4C9C7-2388-4821-9AF1-4A50D6907CAB}" srcOrd="1" destOrd="0" presId="urn:microsoft.com/office/officeart/2018/5/layout/IconLeafLabelList"/>
    <dgm:cxn modelId="{9C9D8AA1-0CEE-4162-9E5A-306EED1FF753}" type="presParOf" srcId="{EA6F7BF8-0C27-4C85-9A04-23CF5C3D7460}" destId="{EF57633C-E747-457A-9C61-72399EF8C9AE}" srcOrd="2" destOrd="0" presId="urn:microsoft.com/office/officeart/2018/5/layout/IconLeafLabelList"/>
    <dgm:cxn modelId="{96D59B13-4B96-4B6B-9A29-951EBED3136A}" type="presParOf" srcId="{EA6F7BF8-0C27-4C85-9A04-23CF5C3D7460}" destId="{BE192A52-2E4E-438B-BFF9-C51B9A46320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FDD296-DE26-455E-A556-6DFD68F9FEDA}" type="doc">
      <dgm:prSet loTypeId="urn:microsoft.com/office/officeart/2018/5/layout/IconLeaf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21A1E33A-C4FA-438F-AF95-348F4D4C95DB}">
      <dgm:prSet/>
      <dgm:spPr/>
      <dgm:t>
        <a:bodyPr/>
        <a:lstStyle/>
        <a:p>
          <a:pPr>
            <a:defRPr cap="all"/>
          </a:pPr>
          <a:r>
            <a:rPr lang="en-CA"/>
            <a:t>Let’s go for a break!</a:t>
          </a:r>
          <a:endParaRPr lang="en-US"/>
        </a:p>
      </dgm:t>
    </dgm:pt>
    <dgm:pt modelId="{5EAE27CF-51C6-41B6-B6B1-E0FDA7C37DA4}" type="parTrans" cxnId="{02AC5ED4-492E-46FA-9D58-0411328FAA91}">
      <dgm:prSet/>
      <dgm:spPr/>
      <dgm:t>
        <a:bodyPr/>
        <a:lstStyle/>
        <a:p>
          <a:endParaRPr lang="en-US"/>
        </a:p>
      </dgm:t>
    </dgm:pt>
    <dgm:pt modelId="{E6F4935F-0D5B-4571-BC35-6C69D669214B}" type="sibTrans" cxnId="{02AC5ED4-492E-46FA-9D58-0411328FAA91}">
      <dgm:prSet/>
      <dgm:spPr/>
      <dgm:t>
        <a:bodyPr/>
        <a:lstStyle/>
        <a:p>
          <a:endParaRPr lang="en-US"/>
        </a:p>
      </dgm:t>
    </dgm:pt>
    <dgm:pt modelId="{397F532C-9350-40F5-B909-B05B44EEFA23}">
      <dgm:prSet/>
      <dgm:spPr/>
      <dgm:t>
        <a:bodyPr/>
        <a:lstStyle/>
        <a:p>
          <a:pPr>
            <a:defRPr cap="all"/>
          </a:pPr>
          <a:r>
            <a:rPr lang="en-CA"/>
            <a:t>Return in 15 minutes (or at time specified by your instructor).</a:t>
          </a:r>
          <a:endParaRPr lang="en-US"/>
        </a:p>
      </dgm:t>
    </dgm:pt>
    <dgm:pt modelId="{1002C2B4-2941-4600-AC4A-1BE9C2A400E1}" type="parTrans" cxnId="{8B34FBF9-72F9-4D77-AA89-8BAFEEBFF480}">
      <dgm:prSet/>
      <dgm:spPr/>
      <dgm:t>
        <a:bodyPr/>
        <a:lstStyle/>
        <a:p>
          <a:endParaRPr lang="en-US"/>
        </a:p>
      </dgm:t>
    </dgm:pt>
    <dgm:pt modelId="{6C5DCCD8-0FB7-47EB-91B6-C435D176D4B2}" type="sibTrans" cxnId="{8B34FBF9-72F9-4D77-AA89-8BAFEEBFF480}">
      <dgm:prSet/>
      <dgm:spPr/>
      <dgm:t>
        <a:bodyPr/>
        <a:lstStyle/>
        <a:p>
          <a:endParaRPr lang="en-US"/>
        </a:p>
      </dgm:t>
    </dgm:pt>
    <dgm:pt modelId="{AAF08B46-F697-4E41-9C42-31904E2000E8}" type="pres">
      <dgm:prSet presAssocID="{A6FDD296-DE26-455E-A556-6DFD68F9FEDA}" presName="root" presStyleCnt="0">
        <dgm:presLayoutVars>
          <dgm:dir/>
          <dgm:resizeHandles val="exact"/>
        </dgm:presLayoutVars>
      </dgm:prSet>
      <dgm:spPr/>
    </dgm:pt>
    <dgm:pt modelId="{3370C8FA-1778-4BB4-99F0-6DDA31E81174}" type="pres">
      <dgm:prSet presAssocID="{21A1E33A-C4FA-438F-AF95-348F4D4C95DB}" presName="compNode" presStyleCnt="0"/>
      <dgm:spPr/>
    </dgm:pt>
    <dgm:pt modelId="{2788C2B7-D9F4-4418-8490-B69D3FA51846}" type="pres">
      <dgm:prSet presAssocID="{21A1E33A-C4FA-438F-AF95-348F4D4C95DB}" presName="iconBgRect" presStyleLbl="bgShp" presStyleIdx="0" presStyleCnt="2"/>
      <dgm:spPr>
        <a:prstGeom prst="round2DiagRect">
          <a:avLst>
            <a:gd name="adj1" fmla="val 29727"/>
            <a:gd name="adj2" fmla="val 0"/>
          </a:avLst>
        </a:prstGeom>
      </dgm:spPr>
    </dgm:pt>
    <dgm:pt modelId="{73D57F78-636A-4C1E-A613-E325F5231B6E}" type="pres">
      <dgm:prSet presAssocID="{21A1E33A-C4FA-438F-AF95-348F4D4C95D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ffee"/>
        </a:ext>
      </dgm:extLst>
    </dgm:pt>
    <dgm:pt modelId="{D9889A6C-393E-4B51-B2F4-67A9418116A6}" type="pres">
      <dgm:prSet presAssocID="{21A1E33A-C4FA-438F-AF95-348F4D4C95DB}" presName="spaceRect" presStyleCnt="0"/>
      <dgm:spPr/>
    </dgm:pt>
    <dgm:pt modelId="{69D3E3EB-C7A9-4775-B92C-ABAEC6CD3C38}" type="pres">
      <dgm:prSet presAssocID="{21A1E33A-C4FA-438F-AF95-348F4D4C95DB}" presName="textRect" presStyleLbl="revTx" presStyleIdx="0" presStyleCnt="2">
        <dgm:presLayoutVars>
          <dgm:chMax val="1"/>
          <dgm:chPref val="1"/>
        </dgm:presLayoutVars>
      </dgm:prSet>
      <dgm:spPr/>
    </dgm:pt>
    <dgm:pt modelId="{9FBC9EF1-B8FE-4819-A8CB-086A71AE1BC9}" type="pres">
      <dgm:prSet presAssocID="{E6F4935F-0D5B-4571-BC35-6C69D669214B}" presName="sibTrans" presStyleCnt="0"/>
      <dgm:spPr/>
    </dgm:pt>
    <dgm:pt modelId="{EA6F7BF8-0C27-4C85-9A04-23CF5C3D7460}" type="pres">
      <dgm:prSet presAssocID="{397F532C-9350-40F5-B909-B05B44EEFA23}" presName="compNode" presStyleCnt="0"/>
      <dgm:spPr/>
    </dgm:pt>
    <dgm:pt modelId="{4C657228-7255-43C0-8209-F1387ADABBC9}" type="pres">
      <dgm:prSet presAssocID="{397F532C-9350-40F5-B909-B05B44EEFA23}" presName="iconBgRect" presStyleLbl="bgShp" presStyleIdx="1" presStyleCnt="2"/>
      <dgm:spPr>
        <a:prstGeom prst="round2DiagRect">
          <a:avLst>
            <a:gd name="adj1" fmla="val 29727"/>
            <a:gd name="adj2" fmla="val 0"/>
          </a:avLst>
        </a:prstGeom>
      </dgm:spPr>
    </dgm:pt>
    <dgm:pt modelId="{54C4C9C7-2388-4821-9AF1-4A50D6907CAB}" type="pres">
      <dgm:prSet presAssocID="{397F532C-9350-40F5-B909-B05B44EEFA2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ck"/>
        </a:ext>
      </dgm:extLst>
    </dgm:pt>
    <dgm:pt modelId="{EF57633C-E747-457A-9C61-72399EF8C9AE}" type="pres">
      <dgm:prSet presAssocID="{397F532C-9350-40F5-B909-B05B44EEFA23}" presName="spaceRect" presStyleCnt="0"/>
      <dgm:spPr/>
    </dgm:pt>
    <dgm:pt modelId="{BE192A52-2E4E-438B-BFF9-C51B9A463201}" type="pres">
      <dgm:prSet presAssocID="{397F532C-9350-40F5-B909-B05B44EEFA23}" presName="textRect" presStyleLbl="revTx" presStyleIdx="1" presStyleCnt="2">
        <dgm:presLayoutVars>
          <dgm:chMax val="1"/>
          <dgm:chPref val="1"/>
        </dgm:presLayoutVars>
      </dgm:prSet>
      <dgm:spPr/>
    </dgm:pt>
  </dgm:ptLst>
  <dgm:cxnLst>
    <dgm:cxn modelId="{D9B6FA2C-191F-4DA6-9E1E-3F0E6B5F2427}" type="presOf" srcId="{397F532C-9350-40F5-B909-B05B44EEFA23}" destId="{BE192A52-2E4E-438B-BFF9-C51B9A463201}" srcOrd="0" destOrd="0" presId="urn:microsoft.com/office/officeart/2018/5/layout/IconLeafLabelList"/>
    <dgm:cxn modelId="{9AC98448-8A41-41C4-8ABD-BA485283FBB6}" type="presOf" srcId="{21A1E33A-C4FA-438F-AF95-348F4D4C95DB}" destId="{69D3E3EB-C7A9-4775-B92C-ABAEC6CD3C38}" srcOrd="0" destOrd="0" presId="urn:microsoft.com/office/officeart/2018/5/layout/IconLeafLabelList"/>
    <dgm:cxn modelId="{A9964F6A-2B81-41FC-A67D-0090FF4A72DE}" type="presOf" srcId="{A6FDD296-DE26-455E-A556-6DFD68F9FEDA}" destId="{AAF08B46-F697-4E41-9C42-31904E2000E8}" srcOrd="0" destOrd="0" presId="urn:microsoft.com/office/officeart/2018/5/layout/IconLeafLabelList"/>
    <dgm:cxn modelId="{02AC5ED4-492E-46FA-9D58-0411328FAA91}" srcId="{A6FDD296-DE26-455E-A556-6DFD68F9FEDA}" destId="{21A1E33A-C4FA-438F-AF95-348F4D4C95DB}" srcOrd="0" destOrd="0" parTransId="{5EAE27CF-51C6-41B6-B6B1-E0FDA7C37DA4}" sibTransId="{E6F4935F-0D5B-4571-BC35-6C69D669214B}"/>
    <dgm:cxn modelId="{8B34FBF9-72F9-4D77-AA89-8BAFEEBFF480}" srcId="{A6FDD296-DE26-455E-A556-6DFD68F9FEDA}" destId="{397F532C-9350-40F5-B909-B05B44EEFA23}" srcOrd="1" destOrd="0" parTransId="{1002C2B4-2941-4600-AC4A-1BE9C2A400E1}" sibTransId="{6C5DCCD8-0FB7-47EB-91B6-C435D176D4B2}"/>
    <dgm:cxn modelId="{7808BE32-09FA-450F-8054-1B9CC9B4CE4E}" type="presParOf" srcId="{AAF08B46-F697-4E41-9C42-31904E2000E8}" destId="{3370C8FA-1778-4BB4-99F0-6DDA31E81174}" srcOrd="0" destOrd="0" presId="urn:microsoft.com/office/officeart/2018/5/layout/IconLeafLabelList"/>
    <dgm:cxn modelId="{4F66AA7D-C1A2-4B7D-9844-3B35C8031C80}" type="presParOf" srcId="{3370C8FA-1778-4BB4-99F0-6DDA31E81174}" destId="{2788C2B7-D9F4-4418-8490-B69D3FA51846}" srcOrd="0" destOrd="0" presId="urn:microsoft.com/office/officeart/2018/5/layout/IconLeafLabelList"/>
    <dgm:cxn modelId="{BC7346FF-39FD-4CF4-A361-7EE5FC101AF6}" type="presParOf" srcId="{3370C8FA-1778-4BB4-99F0-6DDA31E81174}" destId="{73D57F78-636A-4C1E-A613-E325F5231B6E}" srcOrd="1" destOrd="0" presId="urn:microsoft.com/office/officeart/2018/5/layout/IconLeafLabelList"/>
    <dgm:cxn modelId="{FC5C0DC7-FF6D-4865-AA1A-2559006ACE93}" type="presParOf" srcId="{3370C8FA-1778-4BB4-99F0-6DDA31E81174}" destId="{D9889A6C-393E-4B51-B2F4-67A9418116A6}" srcOrd="2" destOrd="0" presId="urn:microsoft.com/office/officeart/2018/5/layout/IconLeafLabelList"/>
    <dgm:cxn modelId="{FB9331DD-D0E7-4EF9-B975-B5B370CC9CB7}" type="presParOf" srcId="{3370C8FA-1778-4BB4-99F0-6DDA31E81174}" destId="{69D3E3EB-C7A9-4775-B92C-ABAEC6CD3C38}" srcOrd="3" destOrd="0" presId="urn:microsoft.com/office/officeart/2018/5/layout/IconLeafLabelList"/>
    <dgm:cxn modelId="{17D233C6-9BB3-4B2A-8593-CC5CA4C445AE}" type="presParOf" srcId="{AAF08B46-F697-4E41-9C42-31904E2000E8}" destId="{9FBC9EF1-B8FE-4819-A8CB-086A71AE1BC9}" srcOrd="1" destOrd="0" presId="urn:microsoft.com/office/officeart/2018/5/layout/IconLeafLabelList"/>
    <dgm:cxn modelId="{E7AE6582-B8C3-4A7D-A10D-AFEEAC6CAFDF}" type="presParOf" srcId="{AAF08B46-F697-4E41-9C42-31904E2000E8}" destId="{EA6F7BF8-0C27-4C85-9A04-23CF5C3D7460}" srcOrd="2" destOrd="0" presId="urn:microsoft.com/office/officeart/2018/5/layout/IconLeafLabelList"/>
    <dgm:cxn modelId="{6F081A5A-C3E0-47FD-B87B-520A4A37DA75}" type="presParOf" srcId="{EA6F7BF8-0C27-4C85-9A04-23CF5C3D7460}" destId="{4C657228-7255-43C0-8209-F1387ADABBC9}" srcOrd="0" destOrd="0" presId="urn:microsoft.com/office/officeart/2018/5/layout/IconLeafLabelList"/>
    <dgm:cxn modelId="{E4C5835F-02E4-40CD-A928-9EFE3177FE2A}" type="presParOf" srcId="{EA6F7BF8-0C27-4C85-9A04-23CF5C3D7460}" destId="{54C4C9C7-2388-4821-9AF1-4A50D6907CAB}" srcOrd="1" destOrd="0" presId="urn:microsoft.com/office/officeart/2018/5/layout/IconLeafLabelList"/>
    <dgm:cxn modelId="{9C9D8AA1-0CEE-4162-9E5A-306EED1FF753}" type="presParOf" srcId="{EA6F7BF8-0C27-4C85-9A04-23CF5C3D7460}" destId="{EF57633C-E747-457A-9C61-72399EF8C9AE}" srcOrd="2" destOrd="0" presId="urn:microsoft.com/office/officeart/2018/5/layout/IconLeafLabelList"/>
    <dgm:cxn modelId="{96D59B13-4B96-4B6B-9A29-951EBED3136A}" type="presParOf" srcId="{EA6F7BF8-0C27-4C85-9A04-23CF5C3D7460}" destId="{BE192A52-2E4E-438B-BFF9-C51B9A46320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88C2B7-D9F4-4418-8490-B69D3FA51846}">
      <dsp:nvSpPr>
        <dsp:cNvPr id="0" name=""/>
        <dsp:cNvSpPr/>
      </dsp:nvSpPr>
      <dsp:spPr>
        <a:xfrm>
          <a:off x="2428048" y="7450"/>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D57F78-636A-4C1E-A613-E325F5231B6E}">
      <dsp:nvSpPr>
        <dsp:cNvPr id="0" name=""/>
        <dsp:cNvSpPr/>
      </dsp:nvSpPr>
      <dsp:spPr>
        <a:xfrm>
          <a:off x="2830235" y="409638"/>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D3E3EB-C7A9-4775-B92C-ABAEC6CD3C38}">
      <dsp:nvSpPr>
        <dsp:cNvPr id="0" name=""/>
        <dsp:cNvSpPr/>
      </dsp:nvSpPr>
      <dsp:spPr>
        <a:xfrm>
          <a:off x="1824766"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Let’s go for a break!</a:t>
          </a:r>
          <a:endParaRPr lang="en-US" sz="1700" kern="1200"/>
        </a:p>
      </dsp:txBody>
      <dsp:txXfrm>
        <a:off x="1824766" y="2482451"/>
        <a:ext cx="3093750" cy="720000"/>
      </dsp:txXfrm>
    </dsp:sp>
    <dsp:sp modelId="{4C657228-7255-43C0-8209-F1387ADABBC9}">
      <dsp:nvSpPr>
        <dsp:cNvPr id="0" name=""/>
        <dsp:cNvSpPr/>
      </dsp:nvSpPr>
      <dsp:spPr>
        <a:xfrm>
          <a:off x="6063204" y="7450"/>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4C9C7-2388-4821-9AF1-4A50D6907CAB}">
      <dsp:nvSpPr>
        <dsp:cNvPr id="0" name=""/>
        <dsp:cNvSpPr/>
      </dsp:nvSpPr>
      <dsp:spPr>
        <a:xfrm>
          <a:off x="6465391" y="409638"/>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192A52-2E4E-438B-BFF9-C51B9A463201}">
      <dsp:nvSpPr>
        <dsp:cNvPr id="0" name=""/>
        <dsp:cNvSpPr/>
      </dsp:nvSpPr>
      <dsp:spPr>
        <a:xfrm>
          <a:off x="5459923"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Return in 15 minutes (or at time specified by your instructor).</a:t>
          </a:r>
          <a:endParaRPr lang="en-US" sz="1700" kern="1200"/>
        </a:p>
      </dsp:txBody>
      <dsp:txXfrm>
        <a:off x="5459923" y="2482451"/>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88C2B7-D9F4-4418-8490-B69D3FA51846}">
      <dsp:nvSpPr>
        <dsp:cNvPr id="0" name=""/>
        <dsp:cNvSpPr/>
      </dsp:nvSpPr>
      <dsp:spPr>
        <a:xfrm>
          <a:off x="2428048" y="7450"/>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D57F78-636A-4C1E-A613-E325F5231B6E}">
      <dsp:nvSpPr>
        <dsp:cNvPr id="0" name=""/>
        <dsp:cNvSpPr/>
      </dsp:nvSpPr>
      <dsp:spPr>
        <a:xfrm>
          <a:off x="2830235" y="409638"/>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D3E3EB-C7A9-4775-B92C-ABAEC6CD3C38}">
      <dsp:nvSpPr>
        <dsp:cNvPr id="0" name=""/>
        <dsp:cNvSpPr/>
      </dsp:nvSpPr>
      <dsp:spPr>
        <a:xfrm>
          <a:off x="1824766"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Let’s go for a break!</a:t>
          </a:r>
          <a:endParaRPr lang="en-US" sz="1700" kern="1200"/>
        </a:p>
      </dsp:txBody>
      <dsp:txXfrm>
        <a:off x="1824766" y="2482451"/>
        <a:ext cx="3093750" cy="720000"/>
      </dsp:txXfrm>
    </dsp:sp>
    <dsp:sp modelId="{4C657228-7255-43C0-8209-F1387ADABBC9}">
      <dsp:nvSpPr>
        <dsp:cNvPr id="0" name=""/>
        <dsp:cNvSpPr/>
      </dsp:nvSpPr>
      <dsp:spPr>
        <a:xfrm>
          <a:off x="6063204" y="7450"/>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4C9C7-2388-4821-9AF1-4A50D6907CAB}">
      <dsp:nvSpPr>
        <dsp:cNvPr id="0" name=""/>
        <dsp:cNvSpPr/>
      </dsp:nvSpPr>
      <dsp:spPr>
        <a:xfrm>
          <a:off x="6465391" y="409638"/>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192A52-2E4E-438B-BFF9-C51B9A463201}">
      <dsp:nvSpPr>
        <dsp:cNvPr id="0" name=""/>
        <dsp:cNvSpPr/>
      </dsp:nvSpPr>
      <dsp:spPr>
        <a:xfrm>
          <a:off x="5459923"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Return in 15 minutes (or at time specified by your instructor).</a:t>
          </a:r>
          <a:endParaRPr lang="en-US" sz="1700" kern="1200"/>
        </a:p>
      </dsp:txBody>
      <dsp:txXfrm>
        <a:off x="5459923" y="2482451"/>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3/12/2024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AFF7B-19E5-0C17-A44D-0F49731B69F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DD529BD-8AD5-4C90-381B-696B06FD7C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109AA57-6328-D761-1B11-D9873DB43728}"/>
              </a:ext>
            </a:extLst>
          </p:cNvPr>
          <p:cNvSpPr>
            <a:spLocks noGrp="1"/>
          </p:cNvSpPr>
          <p:nvPr>
            <p:ph type="dt" sz="half" idx="10"/>
          </p:nvPr>
        </p:nvSpPr>
        <p:spPr/>
        <p:txBody>
          <a:bodyPr/>
          <a:lstStyle/>
          <a:p>
            <a:fld id="{4BAEF67D-ECC0-43BE-81D0-02F4D6CDCF27}" type="datetimeFigureOut">
              <a:rPr lang="en-CA" smtClean="0"/>
              <a:t>2024-03-12</a:t>
            </a:fld>
            <a:endParaRPr lang="en-CA" dirty="0"/>
          </a:p>
        </p:txBody>
      </p:sp>
      <p:sp>
        <p:nvSpPr>
          <p:cNvPr id="5" name="Footer Placeholder 4">
            <a:extLst>
              <a:ext uri="{FF2B5EF4-FFF2-40B4-BE49-F238E27FC236}">
                <a16:creationId xmlns:a16="http://schemas.microsoft.com/office/drawing/2014/main" id="{E688C626-3B5B-F4E8-0A93-EC89BE632411}"/>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B8D7525A-676D-10C2-CF74-E9677BB1FBD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4113442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95998-7782-32A5-3BDC-F4B6B154279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0BF6861-182D-B0B1-4EBC-59B6230D185A}"/>
              </a:ext>
            </a:extLst>
          </p:cNvPr>
          <p:cNvSpPr>
            <a:spLocks noGrp="1"/>
          </p:cNvSpPr>
          <p:nvPr>
            <p:ph type="dt" sz="half" idx="10"/>
          </p:nvPr>
        </p:nvSpPr>
        <p:spPr/>
        <p:txBody>
          <a:bodyPr/>
          <a:lstStyle/>
          <a:p>
            <a:fld id="{4BAEF67D-ECC0-43BE-81D0-02F4D6CDCF27}" type="datetimeFigureOut">
              <a:rPr lang="en-CA" smtClean="0"/>
              <a:t>2024-03-12</a:t>
            </a:fld>
            <a:endParaRPr lang="en-CA" dirty="0"/>
          </a:p>
        </p:txBody>
      </p:sp>
      <p:sp>
        <p:nvSpPr>
          <p:cNvPr id="4" name="Footer Placeholder 3">
            <a:extLst>
              <a:ext uri="{FF2B5EF4-FFF2-40B4-BE49-F238E27FC236}">
                <a16:creationId xmlns:a16="http://schemas.microsoft.com/office/drawing/2014/main" id="{58DDDB3A-7005-A9C7-81E1-653245CB025A}"/>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871DD939-50F4-F052-3E0C-4CF8C1806018}"/>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591239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3CCE26-7D77-D1A0-7297-D9EC12D121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751AFCD-30DD-FED2-A65A-D228F8216C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33357FF-218F-97F5-9B20-28F900CFD7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AEF67D-ECC0-43BE-81D0-02F4D6CDCF27}" type="datetimeFigureOut">
              <a:rPr lang="en-CA" smtClean="0"/>
              <a:t>2024-03-12</a:t>
            </a:fld>
            <a:endParaRPr lang="en-CA" dirty="0"/>
          </a:p>
        </p:txBody>
      </p:sp>
      <p:sp>
        <p:nvSpPr>
          <p:cNvPr id="5" name="Footer Placeholder 4">
            <a:extLst>
              <a:ext uri="{FF2B5EF4-FFF2-40B4-BE49-F238E27FC236}">
                <a16:creationId xmlns:a16="http://schemas.microsoft.com/office/drawing/2014/main" id="{D98B3F95-7DFE-77ED-908B-8E807491B3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B58DAB73-B876-14BC-C74B-A082EA42E8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702540-0E58-4BE6-9EC8-CB7ED65092FA}" type="slidenum">
              <a:rPr lang="en-CA" smtClean="0"/>
              <a:t>‹#›</a:t>
            </a:fld>
            <a:endParaRPr lang="en-CA" dirty="0"/>
          </a:p>
        </p:txBody>
      </p:sp>
    </p:spTree>
    <p:extLst>
      <p:ext uri="{BB962C8B-B14F-4D97-AF65-F5344CB8AC3E}">
        <p14:creationId xmlns:p14="http://schemas.microsoft.com/office/powerpoint/2010/main" val="1466884812"/>
      </p:ext>
    </p:extLst>
  </p:cSld>
  <p:clrMap bg1="lt1" tx1="dk1" bg2="lt2" tx2="dk2" accent1="accent1" accent2="accent2" accent3="accent3" accent4="accent4" accent5="accent5" accent6="accent6" hlink="hlink" folHlink="folHlink"/>
  <p:sldLayoutIdLst>
    <p:sldLayoutId id="2147483650" r:id="rId1"/>
    <p:sldLayoutId id="2147483654"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4" name="Picture 53" descr="Financial graphs on a dark display">
            <a:extLst>
              <a:ext uri="{FF2B5EF4-FFF2-40B4-BE49-F238E27FC236}">
                <a16:creationId xmlns:a16="http://schemas.microsoft.com/office/drawing/2014/main" id="{B11D5EEF-C6DA-66F1-7D1B-20DD884FCBB1}"/>
              </a:ext>
            </a:extLst>
          </p:cNvPr>
          <p:cNvPicPr>
            <a:picLocks noChangeAspect="1"/>
          </p:cNvPicPr>
          <p:nvPr/>
        </p:nvPicPr>
        <p:blipFill rotWithShape="1">
          <a:blip r:embed="rId2">
            <a:alphaModFix/>
          </a:blip>
          <a:srcRect t="10000"/>
          <a:stretch/>
        </p:blipFill>
        <p:spPr>
          <a:xfrm>
            <a:off x="20" y="10"/>
            <a:ext cx="12191979" cy="6857990"/>
          </a:xfrm>
          <a:prstGeom prst="rect">
            <a:avLst/>
          </a:prstGeom>
        </p:spPr>
      </p:pic>
      <p:sp>
        <p:nvSpPr>
          <p:cNvPr id="56" name="Rectangle 55">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762000" y="1137434"/>
            <a:ext cx="7800660" cy="1520987"/>
          </a:xfrm>
        </p:spPr>
        <p:txBody>
          <a:bodyPr vert="horz" lIns="91440" tIns="45720" rIns="91440" bIns="45720" rtlCol="0" anchor="t">
            <a:normAutofit/>
          </a:bodyPr>
          <a:lstStyle/>
          <a:p>
            <a:r>
              <a:rPr lang="en-US" sz="4000">
                <a:solidFill>
                  <a:srgbClr val="FFFFFF"/>
                </a:solidFill>
              </a:rPr>
              <a:t>COMP1631 Advanced Spreadsheets – Winter 2024 – Section 06</a:t>
            </a:r>
          </a:p>
        </p:txBody>
      </p:sp>
      <p:sp>
        <p:nvSpPr>
          <p:cNvPr id="58" name="Rectangle 57">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27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Working with Data Tables, Part 4</a:t>
            </a:r>
            <a:endParaRPr lang="en-IN" dirty="0"/>
          </a:p>
        </p:txBody>
      </p:sp>
      <p:pic>
        <p:nvPicPr>
          <p:cNvPr id="6" name="Content Placeholder 5" descr="An Excel workbook contains a table titled One Variable Data Table from cell D4 through cell G15. The top row has the following column headers: Units Sold, Total Revenue, Total Expenses, and Net Income. The values in the Units Sold column are input values. The values in the remaining columns are result values. Tables for Revenue, Expenses, and Summary are to the left of the first table. Cell B5 in the Revenue table is the input cell. Cells B13, B14, and B15 in the Summary table are result cells.">
            <a:extLst>
              <a:ext uri="{FF2B5EF4-FFF2-40B4-BE49-F238E27FC236}">
                <a16:creationId xmlns:a16="http://schemas.microsoft.com/office/drawing/2014/main" id="{17A12990-0353-466A-9E5C-4CF8F16AEA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4617" y="1209965"/>
            <a:ext cx="11181185" cy="5269010"/>
          </a:xfrm>
          <a:prstGeom prst="rect">
            <a:avLst/>
          </a:prstGeom>
        </p:spPr>
      </p:pic>
    </p:spTree>
    <p:extLst>
      <p:ext uri="{BB962C8B-B14F-4D97-AF65-F5344CB8AC3E}">
        <p14:creationId xmlns:p14="http://schemas.microsoft.com/office/powerpoint/2010/main" val="1084706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a:xfrm>
            <a:off x="838200" y="669925"/>
            <a:ext cx="5553364" cy="1325563"/>
          </a:xfrm>
        </p:spPr>
        <p:txBody>
          <a:bodyPr anchor="b">
            <a:normAutofit/>
          </a:bodyPr>
          <a:lstStyle/>
          <a:p>
            <a:pPr algn="r"/>
            <a:r>
              <a:rPr lang="en-US" dirty="0">
                <a:solidFill>
                  <a:schemeClr val="bg1"/>
                </a:solidFill>
              </a:rPr>
              <a:t>Creating One-Variable Data Tables</a:t>
            </a:r>
            <a:endParaRPr lang="en-IN" dirty="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35BF0A2-9923-4D8B-BB4E-7407EF4942BC}"/>
              </a:ext>
            </a:extLst>
          </p:cNvPr>
          <p:cNvSpPr>
            <a:spLocks noGrp="1"/>
          </p:cNvSpPr>
          <p:nvPr>
            <p:ph idx="1"/>
          </p:nvPr>
        </p:nvSpPr>
        <p:spPr>
          <a:xfrm>
            <a:off x="1392667" y="2398957"/>
            <a:ext cx="9406666" cy="3526144"/>
          </a:xfrm>
        </p:spPr>
        <p:txBody>
          <a:bodyPr>
            <a:normAutofit/>
          </a:bodyPr>
          <a:lstStyle/>
          <a:p>
            <a:r>
              <a:rPr lang="en-US" sz="2000" dirty="0">
                <a:solidFill>
                  <a:schemeClr val="bg1"/>
                </a:solidFill>
              </a:rPr>
              <a:t>Follow along the instructions in Module_8_Observe.xlsx to create a one-variable data table.</a:t>
            </a:r>
          </a:p>
          <a:p>
            <a:endParaRPr lang="en-US" sz="2000" dirty="0">
              <a:solidFill>
                <a:schemeClr val="bg1"/>
              </a:solidFill>
            </a:endParaRPr>
          </a:p>
          <a:p>
            <a:r>
              <a:rPr lang="en-US" sz="2000" dirty="0">
                <a:solidFill>
                  <a:schemeClr val="bg1"/>
                </a:solidFill>
              </a:rPr>
              <a:t>Try it out yourself: Complete instruction 1. from Module_8_Apply.xlsx</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757C7A6-31B9-FF72-6395-FFA162CBF6F8}"/>
              </a:ext>
            </a:extLst>
          </p:cNvPr>
          <p:cNvPicPr>
            <a:picLocks noChangeAspect="1"/>
          </p:cNvPicPr>
          <p:nvPr/>
        </p:nvPicPr>
        <p:blipFill>
          <a:blip r:embed="rId2"/>
          <a:stretch>
            <a:fillRect/>
          </a:stretch>
        </p:blipFill>
        <p:spPr>
          <a:xfrm>
            <a:off x="3257853" y="3847940"/>
            <a:ext cx="5449807" cy="2570315"/>
          </a:xfrm>
          <a:prstGeom prst="rect">
            <a:avLst/>
          </a:prstGeom>
        </p:spPr>
      </p:pic>
    </p:spTree>
    <p:extLst>
      <p:ext uri="{BB962C8B-B14F-4D97-AF65-F5344CB8AC3E}">
        <p14:creationId xmlns:p14="http://schemas.microsoft.com/office/powerpoint/2010/main" val="1101501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a:xfrm>
            <a:off x="838200" y="669925"/>
            <a:ext cx="4508946" cy="1325563"/>
          </a:xfrm>
        </p:spPr>
        <p:txBody>
          <a:bodyPr anchor="b">
            <a:normAutofit/>
          </a:bodyPr>
          <a:lstStyle/>
          <a:p>
            <a:pPr algn="r"/>
            <a:r>
              <a:rPr lang="en-US" dirty="0">
                <a:solidFill>
                  <a:schemeClr val="bg1"/>
                </a:solidFill>
              </a:rPr>
              <a:t>Working with Data Tables</a:t>
            </a:r>
            <a:endParaRPr lang="en-IN">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35BF0A2-9923-4D8B-BB4E-7407EF4942BC}"/>
              </a:ext>
            </a:extLst>
          </p:cNvPr>
          <p:cNvSpPr>
            <a:spLocks noGrp="1"/>
          </p:cNvSpPr>
          <p:nvPr>
            <p:ph idx="1"/>
          </p:nvPr>
        </p:nvSpPr>
        <p:spPr>
          <a:xfrm>
            <a:off x="1392667" y="2398957"/>
            <a:ext cx="9406666" cy="3526144"/>
          </a:xfrm>
        </p:spPr>
        <p:txBody>
          <a:bodyPr>
            <a:normAutofit/>
          </a:bodyPr>
          <a:lstStyle/>
          <a:p>
            <a:r>
              <a:rPr lang="en-US" sz="2000" dirty="0">
                <a:solidFill>
                  <a:schemeClr val="bg1"/>
                </a:solidFill>
              </a:rPr>
              <a:t>Charting a One-Variable Data Table</a:t>
            </a:r>
          </a:p>
          <a:p>
            <a:pPr lvl="1"/>
            <a:r>
              <a:rPr lang="en-US" sz="2000" dirty="0">
                <a:solidFill>
                  <a:schemeClr val="bg1"/>
                </a:solidFill>
              </a:rPr>
              <a:t>The chart gives a better picture of the relationship between sales volume, revenue, and expenses.</a:t>
            </a:r>
          </a:p>
          <a:p>
            <a:r>
              <a:rPr lang="en-US" sz="2000" dirty="0">
                <a:solidFill>
                  <a:schemeClr val="bg1"/>
                </a:solidFill>
              </a:rPr>
              <a:t>Modifying a Data Table</a:t>
            </a:r>
          </a:p>
          <a:p>
            <a:pPr lvl="1"/>
            <a:r>
              <a:rPr lang="en-US" sz="2000" dirty="0">
                <a:solidFill>
                  <a:schemeClr val="bg1"/>
                </a:solidFill>
              </a:rPr>
              <a:t>Data tables are dynamic; changes in the worksheet are automatically reflected in the data table values</a:t>
            </a:r>
          </a:p>
          <a:p>
            <a:pPr lvl="1"/>
            <a:r>
              <a:rPr lang="en-US" sz="2000" dirty="0">
                <a:solidFill>
                  <a:schemeClr val="bg1"/>
                </a:solidFill>
              </a:rPr>
              <a:t>Includes changes to cells that are not part of the data table but are involved in the values displayed in the result cells</a:t>
            </a:r>
          </a:p>
          <a:p>
            <a:r>
              <a:rPr lang="en-US" sz="2400" dirty="0">
                <a:solidFill>
                  <a:schemeClr val="bg1"/>
                </a:solidFill>
              </a:rPr>
              <a:t>Observe:</a:t>
            </a:r>
          </a:p>
          <a:p>
            <a:pPr lvl="1"/>
            <a:r>
              <a:rPr lang="en-US" sz="2000" dirty="0">
                <a:solidFill>
                  <a:schemeClr val="bg1"/>
                </a:solidFill>
              </a:rPr>
              <a:t>Create a CVP chart using instructions from Module_8_Observe.xlsx</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7692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rPr>
              <a:t>Creating a Two-Variable Data Table</a:t>
            </a:r>
            <a:endParaRPr lang="en-IN">
              <a:solidFill>
                <a:schemeClr val="bg1"/>
              </a:solidFill>
            </a:endParaRPr>
          </a:p>
        </p:txBody>
      </p:sp>
      <p:cxnSp>
        <p:nvCxnSpPr>
          <p:cNvPr id="6"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35BF0A2-9923-4D8B-BB4E-7407EF4942BC}"/>
              </a:ext>
            </a:extLst>
          </p:cNvPr>
          <p:cNvSpPr>
            <a:spLocks noGrp="1"/>
          </p:cNvSpPr>
          <p:nvPr>
            <p:ph idx="1"/>
          </p:nvPr>
        </p:nvSpPr>
        <p:spPr>
          <a:xfrm>
            <a:off x="1392667" y="2398957"/>
            <a:ext cx="9406666" cy="3526144"/>
          </a:xfrm>
        </p:spPr>
        <p:txBody>
          <a:bodyPr>
            <a:normAutofit/>
          </a:bodyPr>
          <a:lstStyle/>
          <a:p>
            <a:r>
              <a:rPr lang="en-US" sz="2000" dirty="0">
                <a:solidFill>
                  <a:schemeClr val="bg1"/>
                </a:solidFill>
              </a:rPr>
              <a:t>Lets you view the relationship between two input cells, but can display only a single result value</a:t>
            </a:r>
          </a:p>
          <a:p>
            <a:r>
              <a:rPr lang="en-US" sz="2000" dirty="0">
                <a:solidFill>
                  <a:schemeClr val="bg1"/>
                </a:solidFill>
              </a:rPr>
              <a:t>Analyzes a variety of combinations simultaneously</a:t>
            </a:r>
          </a:p>
          <a:p>
            <a:r>
              <a:rPr lang="en-US" sz="2000">
                <a:solidFill>
                  <a:schemeClr val="bg1"/>
                </a:solidFill>
              </a:rPr>
              <a:t>Formatting the Result Cell</a:t>
            </a:r>
          </a:p>
          <a:p>
            <a:pPr lvl="1"/>
            <a:r>
              <a:rPr lang="en-US" sz="2000">
                <a:solidFill>
                  <a:schemeClr val="bg1"/>
                </a:solidFill>
              </a:rPr>
              <a:t>You can hide a cell value using the custom format “text”, where text is the text you want to display in place of the cell value</a:t>
            </a:r>
          </a:p>
          <a:p>
            <a:r>
              <a:rPr lang="en-US" sz="2000">
                <a:solidFill>
                  <a:schemeClr val="bg1"/>
                </a:solidFill>
              </a:rPr>
              <a:t>Charting a Two-Variable Data Table</a:t>
            </a:r>
          </a:p>
          <a:p>
            <a:pPr lvl="1"/>
            <a:r>
              <a:rPr lang="en-US" sz="2000">
                <a:solidFill>
                  <a:schemeClr val="bg1"/>
                </a:solidFill>
              </a:rPr>
              <a:t>You can chart the values from a two-variable data table using lines to represent the different columns of the table</a:t>
            </a:r>
          </a:p>
          <a:p>
            <a:endParaRPr lang="en-US" sz="2000" dirty="0">
              <a:solidFill>
                <a:schemeClr val="bg1"/>
              </a:solidFill>
            </a:endParaRPr>
          </a:p>
        </p:txBody>
      </p:sp>
      <p:sp>
        <p:nvSpPr>
          <p:cNvPr id="7"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3546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Creating a Two-Variable Data Table, Part 3</a:t>
            </a:r>
            <a:endParaRPr lang="en-IN" dirty="0"/>
          </a:p>
        </p:txBody>
      </p:sp>
      <p:pic>
        <p:nvPicPr>
          <p:cNvPr id="7" name="Content Placeholder 6" descr="An Excel workbook contains tables titled Revenue, Expenses, Summary, and Two Variable Data Table. Cells B5 and B6 in the Revenue table are the input cells. Cell D4 in the Two Variable Data Table contains a reference to the result cell, cell B15, in the Net Income row of the Summary table. Cells D5 through D15 are column input values that are based on the Units Sold row in the Revenue table. Cells E4 through H4 are row input values that are based on the Sales Price per Unit row in the Revenue table. The values displayed in this table from E5 through G15 are result values.">
            <a:extLst>
              <a:ext uri="{FF2B5EF4-FFF2-40B4-BE49-F238E27FC236}">
                <a16:creationId xmlns:a16="http://schemas.microsoft.com/office/drawing/2014/main" id="{D7E63E06-6B09-419F-BC28-15B41B3926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9935" y="510396"/>
            <a:ext cx="11207955" cy="6126264"/>
          </a:xfrm>
          <a:prstGeom prst="rect">
            <a:avLst/>
          </a:prstGeom>
        </p:spPr>
      </p:pic>
    </p:spTree>
    <p:extLst>
      <p:ext uri="{BB962C8B-B14F-4D97-AF65-F5344CB8AC3E}">
        <p14:creationId xmlns:p14="http://schemas.microsoft.com/office/powerpoint/2010/main" val="3665667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a:xfrm>
            <a:off x="838200" y="669925"/>
            <a:ext cx="4508946" cy="1325563"/>
          </a:xfrm>
        </p:spPr>
        <p:txBody>
          <a:bodyPr anchor="b">
            <a:normAutofit/>
          </a:bodyPr>
          <a:lstStyle/>
          <a:p>
            <a:pPr algn="r"/>
            <a:r>
              <a:rPr lang="en-US">
                <a:solidFill>
                  <a:schemeClr val="bg1"/>
                </a:solidFill>
              </a:rPr>
              <a:t>Creating a Two-Variable Data Table</a:t>
            </a:r>
            <a:endParaRPr lang="en-IN">
              <a:solidFill>
                <a:schemeClr val="bg1"/>
              </a:solidFill>
            </a:endParaRPr>
          </a:p>
        </p:txBody>
      </p:sp>
      <p:cxnSp>
        <p:nvCxnSpPr>
          <p:cNvPr id="36"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35BF0A2-9923-4D8B-BB4E-7407EF4942BC}"/>
              </a:ext>
            </a:extLst>
          </p:cNvPr>
          <p:cNvSpPr>
            <a:spLocks noGrp="1"/>
          </p:cNvSpPr>
          <p:nvPr>
            <p:ph idx="1"/>
          </p:nvPr>
        </p:nvSpPr>
        <p:spPr>
          <a:xfrm>
            <a:off x="1392667" y="2398957"/>
            <a:ext cx="9406666" cy="3526144"/>
          </a:xfrm>
        </p:spPr>
        <p:txBody>
          <a:bodyPr>
            <a:normAutofit/>
          </a:bodyPr>
          <a:lstStyle/>
          <a:p>
            <a:r>
              <a:rPr lang="en-US" sz="2000" dirty="0">
                <a:solidFill>
                  <a:schemeClr val="bg1"/>
                </a:solidFill>
              </a:rPr>
              <a:t>Observe: Follow the instructions in Module_8_Observe.xlsx to create a 2-variable data table and a scatter chart.</a:t>
            </a:r>
          </a:p>
          <a:p>
            <a:r>
              <a:rPr lang="en-US" sz="2000" dirty="0">
                <a:solidFill>
                  <a:schemeClr val="bg1"/>
                </a:solidFill>
              </a:rPr>
              <a:t>Apply: Switch to Module_8_Apply.xlsx</a:t>
            </a:r>
          </a:p>
          <a:p>
            <a:pPr lvl="1"/>
            <a:r>
              <a:rPr lang="en-US" sz="2000" dirty="0">
                <a:solidFill>
                  <a:schemeClr val="bg1"/>
                </a:solidFill>
              </a:rPr>
              <a:t>Work through instructions 2., 3., 4., and 5. to create a two-variable data table and a scatter chart based on a data table. </a:t>
            </a:r>
          </a:p>
        </p:txBody>
      </p:sp>
      <p:sp>
        <p:nvSpPr>
          <p:cNvPr id="37"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370983A-0A3B-255D-95C4-7ACA14F006AD}"/>
              </a:ext>
            </a:extLst>
          </p:cNvPr>
          <p:cNvPicPr>
            <a:picLocks noChangeAspect="1"/>
          </p:cNvPicPr>
          <p:nvPr/>
        </p:nvPicPr>
        <p:blipFill>
          <a:blip r:embed="rId2"/>
          <a:stretch>
            <a:fillRect/>
          </a:stretch>
        </p:blipFill>
        <p:spPr>
          <a:xfrm>
            <a:off x="3269909" y="4145618"/>
            <a:ext cx="5905992" cy="2188336"/>
          </a:xfrm>
          <a:prstGeom prst="rect">
            <a:avLst/>
          </a:prstGeom>
        </p:spPr>
      </p:pic>
    </p:spTree>
    <p:extLst>
      <p:ext uri="{BB962C8B-B14F-4D97-AF65-F5344CB8AC3E}">
        <p14:creationId xmlns:p14="http://schemas.microsoft.com/office/powerpoint/2010/main" val="4208680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Working with Data Tables, Part 4</a:t>
            </a:r>
            <a:endParaRPr lang="en-IN" dirty="0"/>
          </a:p>
        </p:txBody>
      </p:sp>
      <p:pic>
        <p:nvPicPr>
          <p:cNvPr id="7" name="Picture 6">
            <a:extLst>
              <a:ext uri="{FF2B5EF4-FFF2-40B4-BE49-F238E27FC236}">
                <a16:creationId xmlns:a16="http://schemas.microsoft.com/office/drawing/2014/main" id="{778E8C75-75CF-D9FB-CDBE-8ACB72923295}"/>
              </a:ext>
            </a:extLst>
          </p:cNvPr>
          <p:cNvPicPr>
            <a:picLocks noChangeAspect="1"/>
          </p:cNvPicPr>
          <p:nvPr/>
        </p:nvPicPr>
        <p:blipFill>
          <a:blip r:embed="rId2"/>
          <a:stretch>
            <a:fillRect/>
          </a:stretch>
        </p:blipFill>
        <p:spPr>
          <a:xfrm>
            <a:off x="1524000" y="365125"/>
            <a:ext cx="8908702" cy="6096228"/>
          </a:xfrm>
          <a:prstGeom prst="rect">
            <a:avLst/>
          </a:prstGeom>
        </p:spPr>
      </p:pic>
    </p:spTree>
    <p:extLst>
      <p:ext uri="{BB962C8B-B14F-4D97-AF65-F5344CB8AC3E}">
        <p14:creationId xmlns:p14="http://schemas.microsoft.com/office/powerpoint/2010/main" val="2784398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 name="Rectangle 2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1043631" y="809898"/>
            <a:ext cx="10173010" cy="1554480"/>
          </a:xfrm>
          <a:solidFill>
            <a:schemeClr val="accent4">
              <a:lumMod val="60000"/>
              <a:lumOff val="40000"/>
            </a:schemeClr>
          </a:solidFill>
          <a:effectLst>
            <a:glow rad="101600">
              <a:schemeClr val="accent4">
                <a:satMod val="175000"/>
                <a:alpha val="40000"/>
              </a:schemeClr>
            </a:glow>
          </a:effectLst>
        </p:spPr>
        <p:txBody>
          <a:bodyPr anchor="ctr">
            <a:normAutofit/>
          </a:bodyPr>
          <a:lstStyle/>
          <a:p>
            <a:r>
              <a:rPr lang="en-CA" sz="4800" dirty="0"/>
              <a:t>COMP1631 Advanced Spreadsheets – Winter 2024 – Section 06</a:t>
            </a:r>
          </a:p>
        </p:txBody>
      </p:sp>
      <p:cxnSp>
        <p:nvCxnSpPr>
          <p:cNvPr id="29" name="Straight Connector 2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4">
            <a:extLst>
              <a:ext uri="{FF2B5EF4-FFF2-40B4-BE49-F238E27FC236}">
                <a16:creationId xmlns:a16="http://schemas.microsoft.com/office/drawing/2014/main" id="{F4F6A02C-81FD-C98D-153D-0CF8BA3F3923}"/>
              </a:ext>
            </a:extLst>
          </p:cNvPr>
          <p:cNvGraphicFramePr>
            <a:graphicFrameLocks noGrp="1"/>
          </p:cNvGraphicFramePr>
          <p:nvPr>
            <p:ph idx="1"/>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2570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a:xfrm>
            <a:off x="838200" y="669925"/>
            <a:ext cx="4508946" cy="1325563"/>
          </a:xfrm>
        </p:spPr>
        <p:txBody>
          <a:bodyPr anchor="b">
            <a:normAutofit/>
          </a:bodyPr>
          <a:lstStyle/>
          <a:p>
            <a:pPr algn="r"/>
            <a:r>
              <a:rPr lang="en-US" sz="2800">
                <a:solidFill>
                  <a:schemeClr val="bg1"/>
                </a:solidFill>
              </a:rPr>
              <a:t>Exploring Financial Scenarios with the Scenario Manager</a:t>
            </a:r>
            <a:endParaRPr lang="en-IN" sz="280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35BF0A2-9923-4D8B-BB4E-7407EF4942BC}"/>
              </a:ext>
            </a:extLst>
          </p:cNvPr>
          <p:cNvSpPr>
            <a:spLocks noGrp="1"/>
          </p:cNvSpPr>
          <p:nvPr>
            <p:ph idx="1"/>
          </p:nvPr>
        </p:nvSpPr>
        <p:spPr>
          <a:xfrm>
            <a:off x="1392667" y="2398957"/>
            <a:ext cx="9406666" cy="3526144"/>
          </a:xfrm>
        </p:spPr>
        <p:txBody>
          <a:bodyPr>
            <a:normAutofit/>
          </a:bodyPr>
          <a:lstStyle/>
          <a:p>
            <a:r>
              <a:rPr lang="en-US" sz="2000" dirty="0">
                <a:solidFill>
                  <a:schemeClr val="bg1"/>
                </a:solidFill>
              </a:rPr>
              <a:t>Create scenarios to perform a what-if analysis with more than two input cells</a:t>
            </a:r>
          </a:p>
          <a:p>
            <a:r>
              <a:rPr lang="en-US" sz="2000" dirty="0">
                <a:solidFill>
                  <a:schemeClr val="bg1"/>
                </a:solidFill>
              </a:rPr>
              <a:t>A scenario is a defined set of values for different cells grouped under a common name</a:t>
            </a:r>
          </a:p>
          <a:p>
            <a:endParaRPr lang="en-US" sz="2000" dirty="0">
              <a:solidFill>
                <a:schemeClr val="bg1"/>
              </a:solidFill>
            </a:endParaRPr>
          </a:p>
          <a:p>
            <a:r>
              <a:rPr lang="en-US" sz="2000" dirty="0">
                <a:solidFill>
                  <a:schemeClr val="bg1"/>
                </a:solidFill>
              </a:rPr>
              <a:t>Create scenarios using the Scenario Manager</a:t>
            </a:r>
          </a:p>
          <a:p>
            <a:pPr lvl="1"/>
            <a:r>
              <a:rPr lang="en-US" sz="2000" dirty="0">
                <a:solidFill>
                  <a:schemeClr val="bg1"/>
                </a:solidFill>
              </a:rPr>
              <a:t>Lets you define input values within a named scenario and quickly switch from one to the other</a:t>
            </a:r>
          </a:p>
          <a:p>
            <a:pPr lvl="1"/>
            <a:r>
              <a:rPr lang="en-US" sz="2000" dirty="0">
                <a:solidFill>
                  <a:schemeClr val="bg1"/>
                </a:solidFill>
              </a:rPr>
              <a:t>Can be used to create summary reports</a:t>
            </a:r>
          </a:p>
          <a:p>
            <a:endParaRPr lang="en-US" sz="2400" dirty="0">
              <a:solidFill>
                <a:schemeClr val="bg1"/>
              </a:solidFill>
            </a:endParaRPr>
          </a:p>
          <a:p>
            <a:endParaRPr lang="en-US" sz="20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3317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a:xfrm>
            <a:off x="838200" y="669925"/>
            <a:ext cx="4508946" cy="1325563"/>
          </a:xfrm>
        </p:spPr>
        <p:txBody>
          <a:bodyPr anchor="b">
            <a:normAutofit/>
          </a:bodyPr>
          <a:lstStyle/>
          <a:p>
            <a:pPr algn="r"/>
            <a:r>
              <a:rPr lang="en-US" sz="2800">
                <a:solidFill>
                  <a:schemeClr val="bg1"/>
                </a:solidFill>
              </a:rPr>
              <a:t>Exploring Financial Scenarios with the Scenario Manager</a:t>
            </a:r>
            <a:endParaRPr lang="en-IN" sz="280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35BF0A2-9923-4D8B-BB4E-7407EF4942BC}"/>
              </a:ext>
            </a:extLst>
          </p:cNvPr>
          <p:cNvSpPr>
            <a:spLocks noGrp="1"/>
          </p:cNvSpPr>
          <p:nvPr>
            <p:ph idx="1"/>
          </p:nvPr>
        </p:nvSpPr>
        <p:spPr>
          <a:xfrm>
            <a:off x="1392667" y="2398957"/>
            <a:ext cx="9406666" cy="3526144"/>
          </a:xfrm>
        </p:spPr>
        <p:txBody>
          <a:bodyPr>
            <a:normAutofit/>
          </a:bodyPr>
          <a:lstStyle/>
          <a:p>
            <a:r>
              <a:rPr lang="en-US" sz="2000">
                <a:solidFill>
                  <a:schemeClr val="bg1"/>
                </a:solidFill>
              </a:rPr>
              <a:t>Before using the Scenario Manager</a:t>
            </a:r>
          </a:p>
          <a:p>
            <a:pPr lvl="1"/>
            <a:r>
              <a:rPr lang="en-US" sz="2000">
                <a:solidFill>
                  <a:schemeClr val="bg1"/>
                </a:solidFill>
              </a:rPr>
              <a:t>Define names for all input and result cells that you intend to use in the analysis</a:t>
            </a:r>
          </a:p>
          <a:p>
            <a:pPr lvl="1"/>
            <a:r>
              <a:rPr lang="en-US" sz="2000">
                <a:solidFill>
                  <a:schemeClr val="bg1"/>
                </a:solidFill>
              </a:rPr>
              <a:t>Defined names automatically appear in reports generated by the Scenario Manager</a:t>
            </a:r>
          </a:p>
          <a:p>
            <a:pPr lvl="1"/>
            <a:r>
              <a:rPr lang="en-US" sz="2000">
                <a:solidFill>
                  <a:schemeClr val="bg1"/>
                </a:solidFill>
              </a:rPr>
              <a:t>Using defined names makes it easier to work with scenarios and understand the scenario reports</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0368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786694"/>
          </a:xfrm>
        </p:spPr>
        <p:txBody>
          <a:bodyPr>
            <a:normAutofit/>
          </a:bodyPr>
          <a:lstStyle/>
          <a:p>
            <a:pPr marL="0" indent="0">
              <a:buNone/>
            </a:pPr>
            <a:r>
              <a:rPr lang="en-CA" sz="2000" dirty="0">
                <a:solidFill>
                  <a:schemeClr val="bg1"/>
                </a:solidFill>
              </a:rPr>
              <a:t>Lecture 9 Tuesday, March 12, 2024</a:t>
            </a:r>
          </a:p>
          <a:p>
            <a:pPr marL="0" indent="0">
              <a:buNone/>
            </a:pPr>
            <a:endParaRPr lang="en-CA" sz="2000" i="1"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 Placeholder 1">
            <a:extLst>
              <a:ext uri="{FF2B5EF4-FFF2-40B4-BE49-F238E27FC236}">
                <a16:creationId xmlns:a16="http://schemas.microsoft.com/office/drawing/2014/main" id="{AF2AB1B9-B790-8F4A-ACE4-72847372EB73}"/>
              </a:ext>
            </a:extLst>
          </p:cNvPr>
          <p:cNvSpPr txBox="1">
            <a:spLocks/>
          </p:cNvSpPr>
          <p:nvPr/>
        </p:nvSpPr>
        <p:spPr>
          <a:xfrm>
            <a:off x="793197" y="3054336"/>
            <a:ext cx="10991272" cy="618014"/>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kern="1200">
                <a:solidFill>
                  <a:schemeClr val="tx1">
                    <a:tint val="75000"/>
                  </a:schemeClr>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a:lstStyle>
          <a:p>
            <a:r>
              <a:rPr lang="en-US" sz="3600" b="1" dirty="0">
                <a:solidFill>
                  <a:schemeClr val="bg1"/>
                </a:solidFill>
              </a:rPr>
              <a:t>Module 8</a:t>
            </a:r>
            <a:endParaRPr lang="en-IN" sz="3600" b="1" dirty="0">
              <a:solidFill>
                <a:schemeClr val="bg1"/>
              </a:solidFill>
            </a:endParaRPr>
          </a:p>
        </p:txBody>
      </p:sp>
      <p:sp>
        <p:nvSpPr>
          <p:cNvPr id="3" name="Title 2">
            <a:extLst>
              <a:ext uri="{FF2B5EF4-FFF2-40B4-BE49-F238E27FC236}">
                <a16:creationId xmlns:a16="http://schemas.microsoft.com/office/drawing/2014/main" id="{A0E733F2-1E3B-920F-F4DA-E329994DE16F}"/>
              </a:ext>
            </a:extLst>
          </p:cNvPr>
          <p:cNvSpPr txBox="1">
            <a:spLocks/>
          </p:cNvSpPr>
          <p:nvPr/>
        </p:nvSpPr>
        <p:spPr>
          <a:xfrm>
            <a:off x="600364" y="4018722"/>
            <a:ext cx="10991272" cy="61801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lang="en-US">
                <a:solidFill>
                  <a:schemeClr val="bg1"/>
                </a:solidFill>
              </a:rPr>
              <a:t>Performing What-If Analyses</a:t>
            </a:r>
            <a:endParaRPr lang="en-IN" dirty="0">
              <a:solidFill>
                <a:schemeClr val="bg1"/>
              </a:solidFill>
            </a:endParaRPr>
          </a:p>
        </p:txBody>
      </p:sp>
    </p:spTree>
    <p:extLst>
      <p:ext uri="{BB962C8B-B14F-4D97-AF65-F5344CB8AC3E}">
        <p14:creationId xmlns:p14="http://schemas.microsoft.com/office/powerpoint/2010/main" val="1169363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3" name="Content Placeholder 4" descr="An Edit Scenario dialog box is open, containing fields for Scenario name, Changing cells for input or changing cells in the scenario, and Comment or scenario description. The Scenario name field contains the name Status Quo. The Changing cells field contains the string dollar symbol B dollar symbol 5 colon dollar symbol B dollar symbol 6 comma dollar symbol B dollar symbol 18 colon dollar symbol B dollar symbol 21. The Comment field contains the comment Scenario assuming no change in values. The Protection group has check boxes for Prevent Changes: prevents changes to this scenario, and Hide: hides the scenario in a protected worksheet. The Prevent changes check box is selected.">
            <a:extLst>
              <a:ext uri="{FF2B5EF4-FFF2-40B4-BE49-F238E27FC236}">
                <a16:creationId xmlns:a16="http://schemas.microsoft.com/office/drawing/2014/main" id="{060E53ED-ECC9-CB72-4E42-0603459BB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632" y="2245859"/>
            <a:ext cx="4169663" cy="2366283"/>
          </a:xfrm>
          <a:prstGeom prst="rect">
            <a:avLst/>
          </a:prstGeom>
        </p:spPr>
      </p:pic>
      <p:pic>
        <p:nvPicPr>
          <p:cNvPr id="11" name="Picture 10">
            <a:extLst>
              <a:ext uri="{FF2B5EF4-FFF2-40B4-BE49-F238E27FC236}">
                <a16:creationId xmlns:a16="http://schemas.microsoft.com/office/drawing/2014/main" id="{DD19D5C3-812C-70FC-5A3C-684C32D8716A}"/>
              </a:ext>
            </a:extLst>
          </p:cNvPr>
          <p:cNvPicPr>
            <a:picLocks noChangeAspect="1"/>
          </p:cNvPicPr>
          <p:nvPr/>
        </p:nvPicPr>
        <p:blipFill>
          <a:blip r:embed="rId3"/>
          <a:stretch>
            <a:fillRect/>
          </a:stretch>
        </p:blipFill>
        <p:spPr>
          <a:xfrm>
            <a:off x="4976029" y="2023834"/>
            <a:ext cx="6731338" cy="2810333"/>
          </a:xfrm>
          <a:prstGeom prst="rect">
            <a:avLst/>
          </a:prstGeom>
        </p:spPr>
      </p:pic>
      <p:sp>
        <p:nvSpPr>
          <p:cNvPr id="14" name="TextBox 13">
            <a:extLst>
              <a:ext uri="{FF2B5EF4-FFF2-40B4-BE49-F238E27FC236}">
                <a16:creationId xmlns:a16="http://schemas.microsoft.com/office/drawing/2014/main" id="{010497AB-DF71-5E04-2417-1BEAE7E5CC10}"/>
              </a:ext>
            </a:extLst>
          </p:cNvPr>
          <p:cNvSpPr txBox="1"/>
          <p:nvPr/>
        </p:nvSpPr>
        <p:spPr>
          <a:xfrm>
            <a:off x="484632" y="655782"/>
            <a:ext cx="9015481" cy="646331"/>
          </a:xfrm>
          <a:prstGeom prst="rect">
            <a:avLst/>
          </a:prstGeom>
          <a:noFill/>
        </p:spPr>
        <p:txBody>
          <a:bodyPr wrap="none" rtlCol="0">
            <a:spAutoFit/>
          </a:bodyPr>
          <a:lstStyle/>
          <a:p>
            <a:r>
              <a:rPr lang="en-US" sz="1800" dirty="0">
                <a:solidFill>
                  <a:schemeClr val="bg1"/>
                </a:solidFill>
              </a:rPr>
              <a:t>Observe creating a scenario and then try it yourself with instruction 6. in Module_8_Apply.xlsx</a:t>
            </a:r>
          </a:p>
          <a:p>
            <a:endParaRPr lang="en-CA" dirty="0"/>
          </a:p>
        </p:txBody>
      </p:sp>
    </p:spTree>
    <p:extLst>
      <p:ext uri="{BB962C8B-B14F-4D97-AF65-F5344CB8AC3E}">
        <p14:creationId xmlns:p14="http://schemas.microsoft.com/office/powerpoint/2010/main" val="86741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a:xfrm>
            <a:off x="838200" y="669925"/>
            <a:ext cx="4508946" cy="1325563"/>
          </a:xfrm>
        </p:spPr>
        <p:txBody>
          <a:bodyPr anchor="b">
            <a:normAutofit/>
          </a:bodyPr>
          <a:lstStyle/>
          <a:p>
            <a:pPr algn="r"/>
            <a:r>
              <a:rPr lang="en-US" sz="2800">
                <a:solidFill>
                  <a:schemeClr val="bg1"/>
                </a:solidFill>
              </a:rPr>
              <a:t>Exploring Financial Scenarios with the Scenario Manager</a:t>
            </a:r>
            <a:endParaRPr lang="en-IN" sz="280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35BF0A2-9923-4D8B-BB4E-7407EF4942BC}"/>
              </a:ext>
            </a:extLst>
          </p:cNvPr>
          <p:cNvSpPr>
            <a:spLocks noGrp="1"/>
          </p:cNvSpPr>
          <p:nvPr>
            <p:ph idx="1"/>
          </p:nvPr>
        </p:nvSpPr>
        <p:spPr>
          <a:xfrm>
            <a:off x="1392667" y="2398957"/>
            <a:ext cx="9406666" cy="3526144"/>
          </a:xfrm>
        </p:spPr>
        <p:txBody>
          <a:bodyPr>
            <a:normAutofit/>
          </a:bodyPr>
          <a:lstStyle/>
          <a:p>
            <a:r>
              <a:rPr lang="en-US" sz="2000" dirty="0">
                <a:solidFill>
                  <a:schemeClr val="bg1"/>
                </a:solidFill>
              </a:rPr>
              <a:t>Viewing Scenarios</a:t>
            </a:r>
          </a:p>
          <a:p>
            <a:pPr lvl="1"/>
            <a:r>
              <a:rPr lang="en-US" sz="2000" dirty="0">
                <a:solidFill>
                  <a:schemeClr val="bg1"/>
                </a:solidFill>
              </a:rPr>
              <a:t>View the effect of each scenario by </a:t>
            </a:r>
            <a:r>
              <a:rPr lang="en-US" altLang="ja-JP" sz="2000" dirty="0">
                <a:solidFill>
                  <a:schemeClr val="bg1"/>
                </a:solidFill>
              </a:rPr>
              <a:t>selecting</a:t>
            </a:r>
            <a:r>
              <a:rPr lang="en-US" sz="2000" dirty="0">
                <a:solidFill>
                  <a:schemeClr val="bg1"/>
                </a:solidFill>
              </a:rPr>
              <a:t> it in the Scenario Manager dialog box</a:t>
            </a:r>
          </a:p>
          <a:p>
            <a:pPr lvl="1"/>
            <a:r>
              <a:rPr lang="en-US" sz="2000" dirty="0">
                <a:solidFill>
                  <a:schemeClr val="bg1"/>
                </a:solidFill>
              </a:rPr>
              <a:t>Switch from one scenario to another by clicking the Show button in the Scenario Manager dialog box</a:t>
            </a:r>
          </a:p>
          <a:p>
            <a:pPr lvl="1"/>
            <a:r>
              <a:rPr lang="en-US" sz="2000" dirty="0">
                <a:solidFill>
                  <a:schemeClr val="bg1"/>
                </a:solidFill>
              </a:rPr>
              <a:t>Excel automatically changes the values of the input cells to match the scenario</a:t>
            </a:r>
          </a:p>
          <a:p>
            <a:r>
              <a:rPr lang="en-US" sz="2000" dirty="0">
                <a:solidFill>
                  <a:schemeClr val="bg1"/>
                </a:solidFill>
              </a:rPr>
              <a:t>Editing a Scenario</a:t>
            </a:r>
          </a:p>
          <a:p>
            <a:pPr lvl="1"/>
            <a:r>
              <a:rPr lang="en-US" sz="2000" dirty="0">
                <a:solidFill>
                  <a:schemeClr val="bg1"/>
                </a:solidFill>
              </a:rPr>
              <a:t>Edit the assumptions to view other possible outcomes</a:t>
            </a:r>
          </a:p>
          <a:p>
            <a:pPr lvl="1"/>
            <a:r>
              <a:rPr lang="en-US" sz="2000" dirty="0">
                <a:solidFill>
                  <a:schemeClr val="bg1"/>
                </a:solidFill>
              </a:rPr>
              <a:t>Worksheet calculations are automatically updated to reflect the new scenario</a:t>
            </a:r>
          </a:p>
          <a:p>
            <a:r>
              <a:rPr lang="en-US" sz="2400" dirty="0">
                <a:solidFill>
                  <a:schemeClr val="bg1"/>
                </a:solidFill>
              </a:rPr>
              <a:t>Observe: follow the instructions on Module_8_Observe.xlsx for viewing scenarios</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252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a:xfrm>
            <a:off x="762000" y="1143486"/>
            <a:ext cx="4267200" cy="1437406"/>
          </a:xfrm>
        </p:spPr>
        <p:txBody>
          <a:bodyPr anchor="t">
            <a:normAutofit/>
          </a:bodyPr>
          <a:lstStyle/>
          <a:p>
            <a:r>
              <a:rPr lang="en-US" sz="3200" dirty="0">
                <a:solidFill>
                  <a:schemeClr val="bg1"/>
                </a:solidFill>
              </a:rPr>
              <a:t>Creating a Scenario Summary Report</a:t>
            </a:r>
            <a:endParaRPr lang="en-IN" sz="3200" dirty="0">
              <a:solidFill>
                <a:schemeClr val="bg1"/>
              </a:solidFill>
            </a:endParaRPr>
          </a:p>
        </p:txBody>
      </p:sp>
      <p:cxnSp>
        <p:nvCxnSpPr>
          <p:cNvPr id="255" name="Straight Connector 200">
            <a:extLst>
              <a:ext uri="{FF2B5EF4-FFF2-40B4-BE49-F238E27FC236}">
                <a16:creationId xmlns:a16="http://schemas.microsoft.com/office/drawing/2014/main" id="{37C77032-C865-6057-7D7A-E2743CFA20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35BF0A2-9923-4D8B-BB4E-7407EF4942BC}"/>
              </a:ext>
            </a:extLst>
          </p:cNvPr>
          <p:cNvSpPr>
            <a:spLocks noGrp="1"/>
          </p:cNvSpPr>
          <p:nvPr>
            <p:ph idx="1"/>
          </p:nvPr>
        </p:nvSpPr>
        <p:spPr>
          <a:xfrm>
            <a:off x="5825613" y="838200"/>
            <a:ext cx="5501247" cy="1866358"/>
          </a:xfrm>
        </p:spPr>
        <p:txBody>
          <a:bodyPr>
            <a:normAutofit/>
          </a:bodyPr>
          <a:lstStyle/>
          <a:p>
            <a:r>
              <a:rPr lang="en-US" sz="2000" dirty="0">
                <a:solidFill>
                  <a:schemeClr val="bg1"/>
                </a:solidFill>
              </a:rPr>
              <a:t>Create a report either as an Excel table or as an Excel PivotTable to compare the results from multiple scenarios on a single worksheet</a:t>
            </a:r>
          </a:p>
          <a:p>
            <a:r>
              <a:rPr lang="en-US" sz="2000" dirty="0">
                <a:solidFill>
                  <a:schemeClr val="bg1"/>
                </a:solidFill>
              </a:rPr>
              <a:t>To create a scenario summary report, you must identify which result cells you want to include in the report</a:t>
            </a:r>
          </a:p>
        </p:txBody>
      </p:sp>
      <p:pic>
        <p:nvPicPr>
          <p:cNvPr id="6" name="Picture 5">
            <a:extLst>
              <a:ext uri="{FF2B5EF4-FFF2-40B4-BE49-F238E27FC236}">
                <a16:creationId xmlns:a16="http://schemas.microsoft.com/office/drawing/2014/main" id="{F7EBAFBE-65E4-8157-203A-578B1BA5764F}"/>
              </a:ext>
            </a:extLst>
          </p:cNvPr>
          <p:cNvPicPr>
            <a:picLocks noChangeAspect="1"/>
          </p:cNvPicPr>
          <p:nvPr/>
        </p:nvPicPr>
        <p:blipFill rotWithShape="1">
          <a:blip r:embed="rId2"/>
          <a:srcRect b="693"/>
          <a:stretch/>
        </p:blipFill>
        <p:spPr>
          <a:xfrm>
            <a:off x="20" y="3195484"/>
            <a:ext cx="12191980" cy="3662515"/>
          </a:xfrm>
          <a:prstGeom prst="rect">
            <a:avLst/>
          </a:prstGeom>
        </p:spPr>
      </p:pic>
    </p:spTree>
    <p:extLst>
      <p:ext uri="{BB962C8B-B14F-4D97-AF65-F5344CB8AC3E}">
        <p14:creationId xmlns:p14="http://schemas.microsoft.com/office/powerpoint/2010/main" val="1497260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Creating a Scenario Summary Report, Part 2</a:t>
            </a:r>
            <a:endParaRPr lang="en-IN" dirty="0"/>
          </a:p>
        </p:txBody>
      </p:sp>
      <p:pic>
        <p:nvPicPr>
          <p:cNvPr id="9" name="Content Placeholder 8" descr="A snippet of an Excel workbook shows a scenario summary report. The report is organized in a table titled Scenario Summary with sections for Changing Cells and Result Cells. The row headers in the Changing Cells section are labels for input or changing values from the income statement. The row headers in the Result Cells section are labels for result values from the income statement. The column headers of the Scenario Summary table are Current Values and the scenario names are Status Quo, Expanded Operations, Reduced Operations, and Reduced Pricing.">
            <a:extLst>
              <a:ext uri="{FF2B5EF4-FFF2-40B4-BE49-F238E27FC236}">
                <a16:creationId xmlns:a16="http://schemas.microsoft.com/office/drawing/2014/main" id="{5B8FE389-2EB3-4E6E-8FB2-D0184D67A8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373" y="859415"/>
            <a:ext cx="11975656" cy="5153458"/>
          </a:xfrm>
          <a:prstGeom prst="rect">
            <a:avLst/>
          </a:prstGeom>
        </p:spPr>
      </p:pic>
    </p:spTree>
    <p:extLst>
      <p:ext uri="{BB962C8B-B14F-4D97-AF65-F5344CB8AC3E}">
        <p14:creationId xmlns:p14="http://schemas.microsoft.com/office/powerpoint/2010/main" val="2540035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a:xfrm>
            <a:off x="838200" y="669925"/>
            <a:ext cx="4508946" cy="1325563"/>
          </a:xfrm>
        </p:spPr>
        <p:txBody>
          <a:bodyPr anchor="b">
            <a:normAutofit/>
          </a:bodyPr>
          <a:lstStyle/>
          <a:p>
            <a:pPr algn="r"/>
            <a:r>
              <a:rPr lang="en-US" dirty="0">
                <a:solidFill>
                  <a:schemeClr val="bg1"/>
                </a:solidFill>
              </a:rPr>
              <a:t>Creating a Scenario Summary Report</a:t>
            </a:r>
            <a:endParaRPr lang="en-IN">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35BF0A2-9923-4D8B-BB4E-7407EF4942BC}"/>
              </a:ext>
            </a:extLst>
          </p:cNvPr>
          <p:cNvSpPr>
            <a:spLocks noGrp="1"/>
          </p:cNvSpPr>
          <p:nvPr>
            <p:ph idx="1"/>
          </p:nvPr>
        </p:nvSpPr>
        <p:spPr>
          <a:xfrm>
            <a:off x="1392667" y="2398957"/>
            <a:ext cx="9406666" cy="3526144"/>
          </a:xfrm>
        </p:spPr>
        <p:txBody>
          <a:bodyPr>
            <a:normAutofit/>
          </a:bodyPr>
          <a:lstStyle/>
          <a:p>
            <a:r>
              <a:rPr lang="en-US" sz="2000" dirty="0">
                <a:solidFill>
                  <a:schemeClr val="bg1"/>
                </a:solidFill>
              </a:rPr>
              <a:t>A Scenario PivotTable report displays results from each scenario as a PivotTable field in a PivotTable</a:t>
            </a:r>
          </a:p>
          <a:p>
            <a:r>
              <a:rPr lang="en-US" sz="2000" dirty="0">
                <a:solidFill>
                  <a:schemeClr val="bg1"/>
                </a:solidFill>
              </a:rPr>
              <a:t>Scenario PivotTable reports are created through the Scenario Manager used to create a summary report</a:t>
            </a:r>
          </a:p>
          <a:p>
            <a:r>
              <a:rPr lang="en-US" sz="2000" dirty="0">
                <a:solidFill>
                  <a:schemeClr val="bg1"/>
                </a:solidFill>
              </a:rPr>
              <a:t>You can edit the scenario PivotTable to make it easier to read</a:t>
            </a:r>
          </a:p>
          <a:p>
            <a:r>
              <a:rPr lang="en-US" sz="2000" dirty="0">
                <a:solidFill>
                  <a:schemeClr val="bg1"/>
                </a:solidFill>
              </a:rPr>
              <a:t>Results for a scenario PivotTable can be displayed in a PivotChart</a:t>
            </a:r>
          </a:p>
          <a:p>
            <a:pPr marL="0" indent="0">
              <a:buNone/>
            </a:pPr>
            <a:endParaRPr lang="en-US" sz="2000" dirty="0">
              <a:solidFill>
                <a:schemeClr val="bg1"/>
              </a:solidFill>
            </a:endParaRPr>
          </a:p>
          <a:p>
            <a:r>
              <a:rPr lang="en-US" sz="2000" dirty="0">
                <a:solidFill>
                  <a:schemeClr val="bg1"/>
                </a:solidFill>
              </a:rPr>
              <a:t>Apply: work through instructions 7., 8., and 9. in Module_8_Apply.xlsx</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9603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 name="Rectangle 2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1043631" y="809898"/>
            <a:ext cx="10173010" cy="1554480"/>
          </a:xfrm>
          <a:solidFill>
            <a:schemeClr val="accent4">
              <a:lumMod val="60000"/>
              <a:lumOff val="40000"/>
            </a:schemeClr>
          </a:solidFill>
          <a:effectLst>
            <a:glow rad="101600">
              <a:schemeClr val="accent4">
                <a:satMod val="175000"/>
                <a:alpha val="40000"/>
              </a:schemeClr>
            </a:glow>
          </a:effectLst>
        </p:spPr>
        <p:txBody>
          <a:bodyPr anchor="ctr">
            <a:normAutofit/>
          </a:bodyPr>
          <a:lstStyle/>
          <a:p>
            <a:r>
              <a:rPr lang="en-CA" sz="4800" dirty="0"/>
              <a:t>COMP1631 Advanced Spreadsheets – Winter 2024 – Section 06</a:t>
            </a:r>
          </a:p>
        </p:txBody>
      </p:sp>
      <p:cxnSp>
        <p:nvCxnSpPr>
          <p:cNvPr id="29" name="Straight Connector 2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4">
            <a:extLst>
              <a:ext uri="{FF2B5EF4-FFF2-40B4-BE49-F238E27FC236}">
                <a16:creationId xmlns:a16="http://schemas.microsoft.com/office/drawing/2014/main" id="{F4F6A02C-81FD-C98D-153D-0CF8BA3F3923}"/>
              </a:ext>
            </a:extLst>
          </p:cNvPr>
          <p:cNvGraphicFramePr>
            <a:graphicFrameLocks noGrp="1"/>
          </p:cNvGraphicFramePr>
          <p:nvPr>
            <p:ph idx="1"/>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3563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a:xfrm>
            <a:off x="838200" y="669925"/>
            <a:ext cx="4508946" cy="1325563"/>
          </a:xfrm>
        </p:spPr>
        <p:txBody>
          <a:bodyPr anchor="b">
            <a:normAutofit/>
          </a:bodyPr>
          <a:lstStyle/>
          <a:p>
            <a:pPr algn="r"/>
            <a:r>
              <a:rPr lang="en-US" dirty="0">
                <a:solidFill>
                  <a:schemeClr val="bg1"/>
                </a:solidFill>
              </a:rPr>
              <a:t>Optimizing a Product Mix</a:t>
            </a:r>
            <a:endParaRPr lang="en-IN">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35BF0A2-9923-4D8B-BB4E-7407EF4942BC}"/>
              </a:ext>
            </a:extLst>
          </p:cNvPr>
          <p:cNvSpPr>
            <a:spLocks noGrp="1"/>
          </p:cNvSpPr>
          <p:nvPr>
            <p:ph idx="1"/>
          </p:nvPr>
        </p:nvSpPr>
        <p:spPr>
          <a:xfrm>
            <a:off x="1392667" y="2398957"/>
            <a:ext cx="9406666" cy="3526144"/>
          </a:xfrm>
        </p:spPr>
        <p:txBody>
          <a:bodyPr>
            <a:normAutofit/>
          </a:bodyPr>
          <a:lstStyle/>
          <a:p>
            <a:r>
              <a:rPr lang="en-US" sz="2000">
                <a:solidFill>
                  <a:schemeClr val="bg1"/>
                </a:solidFill>
              </a:rPr>
              <a:t>The combination of products offered by a company is known as the company’s product mix</a:t>
            </a:r>
          </a:p>
          <a:p>
            <a:r>
              <a:rPr lang="en-US" sz="2000">
                <a:solidFill>
                  <a:schemeClr val="bg1"/>
                </a:solidFill>
              </a:rPr>
              <a:t>Products differ in their sales price, production costs, and attractiveness to consumers</a:t>
            </a:r>
          </a:p>
          <a:p>
            <a:r>
              <a:rPr lang="en-US" sz="2000">
                <a:solidFill>
                  <a:schemeClr val="bg1"/>
                </a:solidFill>
              </a:rPr>
              <a:t>A company might find that it is more profitable to devote more of its resources to selling one product over another</a:t>
            </a:r>
          </a:p>
          <a:p>
            <a:r>
              <a:rPr lang="en-US" sz="2000">
                <a:solidFill>
                  <a:schemeClr val="bg1"/>
                </a:solidFill>
              </a:rPr>
              <a:t>Goal is to maximize profits while meeting the demands of the market</a:t>
            </a:r>
          </a:p>
          <a:p>
            <a:r>
              <a:rPr lang="en-US" sz="2000">
                <a:solidFill>
                  <a:schemeClr val="bg1"/>
                </a:solidFill>
              </a:rPr>
              <a:t>The optimal product mix is the product mix that will result in the most profit for the company</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3213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Optimizing a Product Mix, Part 2</a:t>
            </a:r>
            <a:endParaRPr lang="en-IN" dirty="0"/>
          </a:p>
        </p:txBody>
      </p:sp>
      <p:pic>
        <p:nvPicPr>
          <p:cNvPr id="5" name="Content Placeholder 4" descr="An Excel&#10;workbook shows a Product Mix Analysis for four models of Athena bicycles. The&#10;table has column headers showing the bike models: Athena 1, Athena 2, Athena 3,&#10;and Athena Racer. The first three rows of the table contain information about&#10;sale price and material and manufacturing costs per unit for each model. The&#10;next row in the table contains Even Product Mix Units information, which is the&#10;product mix in which an equal number of model types are produced. The next row&#10;contains Optimal Product Units, which is the product mix in which more&#10;higher-end models are produced and sold. Rows 14 and 15 contain revenue for&#10;each model under the two product mixes, even and optimal. Cells A18 through E24&#10;contain a Summary table. Cells B19 through B24 contain the results under the&#10;even product mix. Cells C19 through C24 contain the results under the optimal&#10;product mix. Cell E24 contains the value 17.28 percent in red, which shows that&#10;the net income decreases by 17.28 percent. Cell E20 contains the value 10.32&#10;percent in black, which shows that the total revenue increases by 10.32&#10;percent.">
            <a:extLst>
              <a:ext uri="{FF2B5EF4-FFF2-40B4-BE49-F238E27FC236}">
                <a16:creationId xmlns:a16="http://schemas.microsoft.com/office/drawing/2014/main" id="{04117A05-591E-44ED-8C1C-8D031D2847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7818" y="225044"/>
            <a:ext cx="8977746" cy="6267831"/>
          </a:xfrm>
          <a:prstGeom prst="rect">
            <a:avLst/>
          </a:prstGeom>
        </p:spPr>
      </p:pic>
    </p:spTree>
    <p:extLst>
      <p:ext uri="{BB962C8B-B14F-4D97-AF65-F5344CB8AC3E}">
        <p14:creationId xmlns:p14="http://schemas.microsoft.com/office/powerpoint/2010/main" val="3399923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a:xfrm>
            <a:off x="838200" y="448721"/>
            <a:ext cx="4707671" cy="1225650"/>
          </a:xfrm>
        </p:spPr>
        <p:txBody>
          <a:bodyPr anchor="b">
            <a:normAutofit/>
          </a:bodyPr>
          <a:lstStyle/>
          <a:p>
            <a:r>
              <a:rPr lang="en-US" sz="3800">
                <a:solidFill>
                  <a:schemeClr val="bg1"/>
                </a:solidFill>
              </a:rPr>
              <a:t>Optimizing a Product Mix</a:t>
            </a:r>
            <a:endParaRPr lang="en-IN" sz="3800">
              <a:solidFill>
                <a:schemeClr val="bg1"/>
              </a:solidFill>
            </a:endParaRP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35BF0A2-9923-4D8B-BB4E-7407EF4942BC}"/>
              </a:ext>
            </a:extLst>
          </p:cNvPr>
          <p:cNvSpPr>
            <a:spLocks noGrp="1"/>
          </p:cNvSpPr>
          <p:nvPr>
            <p:ph idx="1"/>
          </p:nvPr>
        </p:nvSpPr>
        <p:spPr>
          <a:xfrm>
            <a:off x="897769" y="1909192"/>
            <a:ext cx="4586513" cy="3647710"/>
          </a:xfrm>
        </p:spPr>
        <p:txBody>
          <a:bodyPr>
            <a:normAutofit/>
          </a:bodyPr>
          <a:lstStyle/>
          <a:p>
            <a:r>
              <a:rPr lang="en-US" sz="2000">
                <a:solidFill>
                  <a:schemeClr val="bg1"/>
                </a:solidFill>
              </a:rPr>
              <a:t>Different product mixes result in lower or higher profit for the company</a:t>
            </a:r>
          </a:p>
          <a:p>
            <a:r>
              <a:rPr lang="en-US" sz="2000">
                <a:solidFill>
                  <a:schemeClr val="bg1"/>
                </a:solidFill>
              </a:rPr>
              <a:t>The best way to find the optimal product mix usually isn’t obvious; there are too many possible combinations</a:t>
            </a:r>
          </a:p>
          <a:p>
            <a:r>
              <a:rPr lang="en-US" sz="2000">
                <a:solidFill>
                  <a:schemeClr val="bg1"/>
                </a:solidFill>
              </a:rPr>
              <a:t>To find the one product mix that results in the maximum net profit for the company, you can use Solver</a:t>
            </a: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One in a crowd">
            <a:extLst>
              <a:ext uri="{FF2B5EF4-FFF2-40B4-BE49-F238E27FC236}">
                <a16:creationId xmlns:a16="http://schemas.microsoft.com/office/drawing/2014/main" id="{B8107FAF-440E-A62F-6906-76E238A43610}"/>
              </a:ext>
            </a:extLst>
          </p:cNvPr>
          <p:cNvPicPr>
            <a:picLocks noChangeAspect="1"/>
          </p:cNvPicPr>
          <p:nvPr/>
        </p:nvPicPr>
        <p:blipFill>
          <a:blip r:embed="rId2"/>
          <a:stretch>
            <a:fillRect/>
          </a:stretch>
        </p:blipFill>
        <p:spPr>
          <a:xfrm>
            <a:off x="6525453" y="1304045"/>
            <a:ext cx="5666547" cy="4249910"/>
          </a:xfrm>
          <a:prstGeom prst="rect">
            <a:avLst/>
          </a:prstGeom>
        </p:spPr>
      </p:pic>
    </p:spTree>
    <p:extLst>
      <p:ext uri="{BB962C8B-B14F-4D97-AF65-F5344CB8AC3E}">
        <p14:creationId xmlns:p14="http://schemas.microsoft.com/office/powerpoint/2010/main" val="981611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8" name="Rectangle 151">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a:xfrm>
            <a:off x="838200" y="4669978"/>
            <a:ext cx="4391024" cy="1173700"/>
          </a:xfrm>
        </p:spPr>
        <p:txBody>
          <a:bodyPr anchor="t">
            <a:normAutofit/>
          </a:bodyPr>
          <a:lstStyle/>
          <a:p>
            <a:r>
              <a:rPr lang="en-US" sz="3700">
                <a:solidFill>
                  <a:schemeClr val="accent2"/>
                </a:solidFill>
              </a:rPr>
              <a:t>Finding an Optimal Solution Using Solver</a:t>
            </a:r>
            <a:endParaRPr lang="en-IN" sz="3700">
              <a:solidFill>
                <a:schemeClr val="accent2"/>
              </a:solidFill>
            </a:endParaRPr>
          </a:p>
        </p:txBody>
      </p:sp>
      <p:pic>
        <p:nvPicPr>
          <p:cNvPr id="6" name="Picture 5">
            <a:extLst>
              <a:ext uri="{FF2B5EF4-FFF2-40B4-BE49-F238E27FC236}">
                <a16:creationId xmlns:a16="http://schemas.microsoft.com/office/drawing/2014/main" id="{143F0E1F-07D0-5CA4-45B5-354525798588}"/>
              </a:ext>
            </a:extLst>
          </p:cNvPr>
          <p:cNvPicPr>
            <a:picLocks noChangeAspect="1"/>
          </p:cNvPicPr>
          <p:nvPr/>
        </p:nvPicPr>
        <p:blipFill rotWithShape="1">
          <a:blip r:embed="rId2"/>
          <a:srcRect b="956"/>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159" name="Group 153">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60" name="Freeform: Shape 154">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1" name="Freeform: Shape 155">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Text Placeholder 2">
            <a:extLst>
              <a:ext uri="{FF2B5EF4-FFF2-40B4-BE49-F238E27FC236}">
                <a16:creationId xmlns:a16="http://schemas.microsoft.com/office/drawing/2014/main" id="{A35BF0A2-9923-4D8B-BB4E-7407EF4942BC}"/>
              </a:ext>
            </a:extLst>
          </p:cNvPr>
          <p:cNvSpPr>
            <a:spLocks noGrp="1"/>
          </p:cNvSpPr>
          <p:nvPr>
            <p:ph idx="1"/>
          </p:nvPr>
        </p:nvSpPr>
        <p:spPr>
          <a:xfrm>
            <a:off x="5664201" y="4310247"/>
            <a:ext cx="5692774" cy="1173700"/>
          </a:xfrm>
        </p:spPr>
        <p:txBody>
          <a:bodyPr>
            <a:noAutofit/>
          </a:bodyPr>
          <a:lstStyle/>
          <a:p>
            <a:r>
              <a:rPr lang="en-US" sz="1600" dirty="0">
                <a:solidFill>
                  <a:schemeClr val="bg1">
                    <a:alpha val="80000"/>
                  </a:schemeClr>
                </a:solidFill>
              </a:rPr>
              <a:t>Solver finds the numeric solution to a problem involving several input values</a:t>
            </a:r>
          </a:p>
          <a:p>
            <a:r>
              <a:rPr lang="en-US" sz="1600" dirty="0">
                <a:solidFill>
                  <a:schemeClr val="bg1">
                    <a:alpha val="80000"/>
                  </a:schemeClr>
                </a:solidFill>
              </a:rPr>
              <a:t>Solver can:</a:t>
            </a:r>
          </a:p>
          <a:p>
            <a:pPr lvl="1"/>
            <a:r>
              <a:rPr lang="en-US" sz="1600" dirty="0">
                <a:solidFill>
                  <a:schemeClr val="bg1">
                    <a:alpha val="80000"/>
                  </a:schemeClr>
                </a:solidFill>
              </a:rPr>
              <a:t>Be used to find the combination of input values that maximizes profits</a:t>
            </a:r>
          </a:p>
          <a:p>
            <a:pPr lvl="1"/>
            <a:r>
              <a:rPr lang="en-US" sz="1600" dirty="0">
                <a:solidFill>
                  <a:schemeClr val="bg1">
                    <a:alpha val="80000"/>
                  </a:schemeClr>
                </a:solidFill>
              </a:rPr>
              <a:t>Be used to find a set of input values that minimizes costs</a:t>
            </a:r>
          </a:p>
          <a:p>
            <a:pPr lvl="1"/>
            <a:r>
              <a:rPr lang="en-US" sz="1600" dirty="0">
                <a:solidFill>
                  <a:schemeClr val="bg1">
                    <a:alpha val="80000"/>
                  </a:schemeClr>
                </a:solidFill>
              </a:rPr>
              <a:t>Act like Goal Seek and find the input values required to match a given result</a:t>
            </a:r>
          </a:p>
        </p:txBody>
      </p:sp>
    </p:spTree>
    <p:extLst>
      <p:ext uri="{BB962C8B-B14F-4D97-AF65-F5344CB8AC3E}">
        <p14:creationId xmlns:p14="http://schemas.microsoft.com/office/powerpoint/2010/main" val="1754603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1"/>
                </a:solidFill>
              </a:rPr>
              <a:t>Download:</a:t>
            </a:r>
          </a:p>
          <a:p>
            <a:r>
              <a:rPr lang="en-US" sz="2000" dirty="0">
                <a:solidFill>
                  <a:schemeClr val="bg1"/>
                </a:solidFill>
              </a:rPr>
              <a:t>Module_8_Observe.xlsx</a:t>
            </a:r>
          </a:p>
          <a:p>
            <a:r>
              <a:rPr lang="en-US" sz="2000" dirty="0">
                <a:solidFill>
                  <a:schemeClr val="bg1"/>
                </a:solidFill>
              </a:rPr>
              <a:t>Module_8_Apply.xlsx</a:t>
            </a:r>
          </a:p>
          <a:p>
            <a:pPr marL="0" indent="0">
              <a:buNone/>
            </a:pPr>
            <a:endParaRPr lang="en-US" sz="2000" dirty="0">
              <a:solidFill>
                <a:schemeClr val="bg1"/>
              </a:solidFill>
            </a:endParaRPr>
          </a:p>
          <a:p>
            <a:pPr marL="0" indent="0">
              <a:buNone/>
            </a:pPr>
            <a:r>
              <a:rPr lang="en-US" sz="2000" dirty="0">
                <a:solidFill>
                  <a:schemeClr val="bg1"/>
                </a:solidFill>
              </a:rPr>
              <a:t>Open both excel files, we will be moving back-and-forth between the slides and these Excel files.</a:t>
            </a: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5633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a:xfrm>
            <a:off x="838200" y="448721"/>
            <a:ext cx="4707671" cy="1225650"/>
          </a:xfrm>
        </p:spPr>
        <p:txBody>
          <a:bodyPr anchor="b">
            <a:normAutofit/>
          </a:bodyPr>
          <a:lstStyle/>
          <a:p>
            <a:r>
              <a:rPr lang="en-US" sz="3200" dirty="0">
                <a:solidFill>
                  <a:schemeClr val="bg1"/>
                </a:solidFill>
              </a:rPr>
              <a:t>Finding an Optimal Solution Using Solver</a:t>
            </a:r>
            <a:endParaRPr lang="en-IN" sz="3200" dirty="0">
              <a:solidFill>
                <a:schemeClr val="bg1"/>
              </a:solidFill>
            </a:endParaRP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35BF0A2-9923-4D8B-BB4E-7407EF4942BC}"/>
              </a:ext>
            </a:extLst>
          </p:cNvPr>
          <p:cNvSpPr>
            <a:spLocks noGrp="1"/>
          </p:cNvSpPr>
          <p:nvPr>
            <p:ph idx="1"/>
          </p:nvPr>
        </p:nvSpPr>
        <p:spPr>
          <a:xfrm>
            <a:off x="897769" y="1909192"/>
            <a:ext cx="4586513" cy="3647710"/>
          </a:xfrm>
        </p:spPr>
        <p:txBody>
          <a:bodyPr>
            <a:normAutofit/>
          </a:bodyPr>
          <a:lstStyle/>
          <a:p>
            <a:r>
              <a:rPr lang="en-US" sz="2000">
                <a:solidFill>
                  <a:schemeClr val="bg1"/>
                </a:solidFill>
              </a:rPr>
              <a:t>Setting the Objective Cell and Variable Cells</a:t>
            </a:r>
          </a:p>
          <a:p>
            <a:pPr lvl="1"/>
            <a:r>
              <a:rPr lang="en-US" sz="2000">
                <a:solidFill>
                  <a:schemeClr val="bg1"/>
                </a:solidFill>
              </a:rPr>
              <a:t>Every Solver model needs an objective cell and one or more variable cells</a:t>
            </a:r>
          </a:p>
          <a:p>
            <a:pPr lvl="1"/>
            <a:r>
              <a:rPr lang="en-US" sz="2000">
                <a:solidFill>
                  <a:schemeClr val="bg1"/>
                </a:solidFill>
              </a:rPr>
              <a:t>An objective cell is a result cell that is maximized, minimized, or set to a specific value</a:t>
            </a:r>
          </a:p>
          <a:p>
            <a:pPr lvl="1"/>
            <a:r>
              <a:rPr lang="en-US" sz="2000">
                <a:solidFill>
                  <a:schemeClr val="bg1"/>
                </a:solidFill>
              </a:rPr>
              <a:t>A variable cell is an input cell that changes so that the objective cell can meet its defined goal</a:t>
            </a: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7A15C9C-4259-3091-7BC4-F9F0DE562E46}"/>
              </a:ext>
            </a:extLst>
          </p:cNvPr>
          <p:cNvPicPr>
            <a:picLocks noChangeAspect="1"/>
          </p:cNvPicPr>
          <p:nvPr/>
        </p:nvPicPr>
        <p:blipFill>
          <a:blip r:embed="rId2"/>
          <a:stretch>
            <a:fillRect/>
          </a:stretch>
        </p:blipFill>
        <p:spPr>
          <a:xfrm>
            <a:off x="6525453" y="2175276"/>
            <a:ext cx="5666547" cy="2507448"/>
          </a:xfrm>
          <a:prstGeom prst="rect">
            <a:avLst/>
          </a:prstGeom>
        </p:spPr>
      </p:pic>
    </p:spTree>
    <p:extLst>
      <p:ext uri="{BB962C8B-B14F-4D97-AF65-F5344CB8AC3E}">
        <p14:creationId xmlns:p14="http://schemas.microsoft.com/office/powerpoint/2010/main" val="1549205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a:xfrm>
            <a:off x="1295400" y="669925"/>
            <a:ext cx="4800600" cy="1325563"/>
          </a:xfrm>
        </p:spPr>
        <p:txBody>
          <a:bodyPr anchor="b">
            <a:normAutofit/>
          </a:bodyPr>
          <a:lstStyle/>
          <a:p>
            <a:r>
              <a:rPr lang="en-US" sz="4100">
                <a:solidFill>
                  <a:schemeClr val="bg1"/>
                </a:solidFill>
              </a:rPr>
              <a:t>Finding an Optimal Solution Using Solver</a:t>
            </a:r>
            <a:endParaRPr lang="en-IN" sz="4100">
              <a:solidFill>
                <a:schemeClr val="bg1"/>
              </a:solidFill>
            </a:endParaRPr>
          </a:p>
        </p:txBody>
      </p:sp>
      <p:cxnSp>
        <p:nvCxnSpPr>
          <p:cNvPr id="68" name="Straight Connector 67">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35BF0A2-9923-4D8B-BB4E-7407EF4942BC}"/>
              </a:ext>
            </a:extLst>
          </p:cNvPr>
          <p:cNvSpPr>
            <a:spLocks noGrp="1"/>
          </p:cNvSpPr>
          <p:nvPr>
            <p:ph idx="1"/>
          </p:nvPr>
        </p:nvSpPr>
        <p:spPr>
          <a:xfrm>
            <a:off x="1295400" y="2288833"/>
            <a:ext cx="4800600" cy="3711571"/>
          </a:xfrm>
        </p:spPr>
        <p:txBody>
          <a:bodyPr>
            <a:normAutofit/>
          </a:bodyPr>
          <a:lstStyle/>
          <a:p>
            <a:r>
              <a:rPr lang="en-US" sz="2000">
                <a:solidFill>
                  <a:schemeClr val="bg1"/>
                </a:solidFill>
              </a:rPr>
              <a:t>Adding Constraints to Solver</a:t>
            </a:r>
          </a:p>
          <a:p>
            <a:pPr lvl="1"/>
            <a:r>
              <a:rPr lang="en-US" sz="2000">
                <a:solidFill>
                  <a:schemeClr val="bg1"/>
                </a:solidFill>
              </a:rPr>
              <a:t>Almost every Solver model needs one or more constraints</a:t>
            </a:r>
          </a:p>
          <a:p>
            <a:pPr lvl="1"/>
            <a:r>
              <a:rPr lang="en-US" sz="2000">
                <a:solidFill>
                  <a:schemeClr val="bg1"/>
                </a:solidFill>
              </a:rPr>
              <a:t>A constraint is a limit that is placed on the solution</a:t>
            </a:r>
          </a:p>
          <a:p>
            <a:pPr lvl="1"/>
            <a:r>
              <a:rPr lang="en-US" sz="2000">
                <a:solidFill>
                  <a:schemeClr val="bg1"/>
                </a:solidFill>
              </a:rPr>
              <a:t>Solver supports six types of constraints</a:t>
            </a:r>
          </a:p>
          <a:p>
            <a:r>
              <a:rPr lang="en-US" sz="2000">
                <a:solidFill>
                  <a:schemeClr val="bg1"/>
                </a:solidFill>
              </a:rPr>
              <a:t>Observe and Apply: Go through the remaining instructions in the two Excel files that are open.</a:t>
            </a:r>
          </a:p>
        </p:txBody>
      </p:sp>
      <p:pic>
        <p:nvPicPr>
          <p:cNvPr id="6" name="Picture 5">
            <a:extLst>
              <a:ext uri="{FF2B5EF4-FFF2-40B4-BE49-F238E27FC236}">
                <a16:creationId xmlns:a16="http://schemas.microsoft.com/office/drawing/2014/main" id="{124137F8-83E8-68D3-CC0B-1721FA32C3CC}"/>
              </a:ext>
            </a:extLst>
          </p:cNvPr>
          <p:cNvPicPr>
            <a:picLocks noChangeAspect="1"/>
          </p:cNvPicPr>
          <p:nvPr/>
        </p:nvPicPr>
        <p:blipFill>
          <a:blip r:embed="rId2"/>
          <a:stretch>
            <a:fillRect/>
          </a:stretch>
        </p:blipFill>
        <p:spPr>
          <a:xfrm>
            <a:off x="6001815" y="1986593"/>
            <a:ext cx="5817493" cy="1701617"/>
          </a:xfrm>
          <a:prstGeom prst="rect">
            <a:avLst/>
          </a:prstGeom>
        </p:spPr>
      </p:pic>
      <p:pic>
        <p:nvPicPr>
          <p:cNvPr id="8" name="Picture 7">
            <a:extLst>
              <a:ext uri="{FF2B5EF4-FFF2-40B4-BE49-F238E27FC236}">
                <a16:creationId xmlns:a16="http://schemas.microsoft.com/office/drawing/2014/main" id="{8D72BD1D-7282-34DC-CEDD-BBFF7F727C93}"/>
              </a:ext>
            </a:extLst>
          </p:cNvPr>
          <p:cNvPicPr>
            <a:picLocks noChangeAspect="1"/>
          </p:cNvPicPr>
          <p:nvPr/>
        </p:nvPicPr>
        <p:blipFill>
          <a:blip r:embed="rId3"/>
          <a:stretch>
            <a:fillRect/>
          </a:stretch>
        </p:blipFill>
        <p:spPr>
          <a:xfrm>
            <a:off x="6001815" y="3852332"/>
            <a:ext cx="5817496" cy="1730704"/>
          </a:xfrm>
          <a:prstGeom prst="rect">
            <a:avLst/>
          </a:prstGeom>
        </p:spPr>
      </p:pic>
      <p:cxnSp>
        <p:nvCxnSpPr>
          <p:cNvPr id="70" name="Straight Connector 69">
            <a:extLst>
              <a:ext uri="{FF2B5EF4-FFF2-40B4-BE49-F238E27FC236}">
                <a16:creationId xmlns:a16="http://schemas.microsoft.com/office/drawing/2014/main" id="{B7188D9B-1674-419B-A379-D1632A7EC3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829053"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8435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a:xfrm>
            <a:off x="1014141" y="1450655"/>
            <a:ext cx="3932030" cy="3956690"/>
          </a:xfrm>
        </p:spPr>
        <p:txBody>
          <a:bodyPr anchor="ctr">
            <a:normAutofit/>
          </a:bodyPr>
          <a:lstStyle/>
          <a:p>
            <a:r>
              <a:rPr lang="en-US" sz="6800">
                <a:solidFill>
                  <a:schemeClr val="bg1"/>
                </a:solidFill>
              </a:rPr>
              <a:t>Exploring the Iterative Process</a:t>
            </a:r>
            <a:endParaRPr lang="en-IN" sz="6800">
              <a:solidFill>
                <a:schemeClr val="bg1"/>
              </a:solidFill>
            </a:endParaRPr>
          </a:p>
        </p:txBody>
      </p:sp>
      <p:cxnSp>
        <p:nvCxnSpPr>
          <p:cNvPr id="15"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35BF0A2-9923-4D8B-BB4E-7407EF4942BC}"/>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rPr>
              <a:t>Solver arrives at optimal solutions through an iterative process, in which Solver starts with an initial solution and uses that as a basis to calculate a new solution.</a:t>
            </a:r>
          </a:p>
          <a:p>
            <a:r>
              <a:rPr lang="en-US" sz="2000">
                <a:solidFill>
                  <a:schemeClr val="bg1"/>
                </a:solidFill>
              </a:rPr>
              <a:t>Solver refers to the overall highpoint as the global optimum while a nearby high point is the local optimum.</a:t>
            </a:r>
          </a:p>
          <a:p>
            <a:r>
              <a:rPr lang="en-US" sz="2000">
                <a:solidFill>
                  <a:schemeClr val="bg1"/>
                </a:solidFill>
              </a:rPr>
              <a:t>Solver also supports the following iterative methods:</a:t>
            </a:r>
          </a:p>
          <a:p>
            <a:pPr lvl="1"/>
            <a:r>
              <a:rPr lang="en-US" sz="2000">
                <a:solidFill>
                  <a:schemeClr val="bg1"/>
                </a:solidFill>
              </a:rPr>
              <a:t>Simplex LP method</a:t>
            </a:r>
          </a:p>
          <a:p>
            <a:pPr lvl="1"/>
            <a:r>
              <a:rPr lang="en-US" sz="2000">
                <a:solidFill>
                  <a:schemeClr val="bg1"/>
                </a:solidFill>
              </a:rPr>
              <a:t>GRG Nonlinear method</a:t>
            </a:r>
          </a:p>
          <a:p>
            <a:pPr lvl="1"/>
            <a:r>
              <a:rPr lang="en-US" sz="2000">
                <a:solidFill>
                  <a:schemeClr val="bg1"/>
                </a:solidFill>
              </a:rPr>
              <a:t>Evolutionary method</a:t>
            </a:r>
          </a:p>
        </p:txBody>
      </p:sp>
    </p:spTree>
    <p:extLst>
      <p:ext uri="{BB962C8B-B14F-4D97-AF65-F5344CB8AC3E}">
        <p14:creationId xmlns:p14="http://schemas.microsoft.com/office/powerpoint/2010/main" val="93891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a:xfrm>
            <a:off x="838200" y="448721"/>
            <a:ext cx="4707671" cy="1225650"/>
          </a:xfrm>
        </p:spPr>
        <p:txBody>
          <a:bodyPr anchor="b">
            <a:normAutofit/>
          </a:bodyPr>
          <a:lstStyle/>
          <a:p>
            <a:r>
              <a:rPr lang="en-US" sz="3800">
                <a:solidFill>
                  <a:schemeClr val="bg1"/>
                </a:solidFill>
              </a:rPr>
              <a:t>Creating a Solver Answer Report</a:t>
            </a:r>
            <a:endParaRPr lang="en-IN" sz="3800">
              <a:solidFill>
                <a:schemeClr val="bg1"/>
              </a:solidFill>
            </a:endParaRPr>
          </a:p>
        </p:txBody>
      </p:sp>
      <p:cxnSp>
        <p:nvCxnSpPr>
          <p:cNvPr id="28" name="Straight Connector 2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35BF0A2-9923-4D8B-BB4E-7407EF4942BC}"/>
              </a:ext>
            </a:extLst>
          </p:cNvPr>
          <p:cNvSpPr>
            <a:spLocks noGrp="1"/>
          </p:cNvSpPr>
          <p:nvPr>
            <p:ph idx="1"/>
          </p:nvPr>
        </p:nvSpPr>
        <p:spPr>
          <a:xfrm>
            <a:off x="897769" y="1909192"/>
            <a:ext cx="4586513" cy="3647710"/>
          </a:xfrm>
        </p:spPr>
        <p:txBody>
          <a:bodyPr>
            <a:normAutofit/>
          </a:bodyPr>
          <a:lstStyle/>
          <a:p>
            <a:r>
              <a:rPr lang="en-US" sz="1900">
                <a:solidFill>
                  <a:schemeClr val="bg1"/>
                </a:solidFill>
              </a:rPr>
              <a:t>Solver can create three different reports</a:t>
            </a:r>
          </a:p>
          <a:p>
            <a:pPr lvl="1"/>
            <a:r>
              <a:rPr lang="en-US" sz="1900">
                <a:solidFill>
                  <a:schemeClr val="bg1"/>
                </a:solidFill>
              </a:rPr>
              <a:t>Answer report summarizes the results of a successful solution by displaying information about the objective cell, changing cells, and constraints</a:t>
            </a:r>
          </a:p>
          <a:p>
            <a:pPr lvl="1"/>
            <a:r>
              <a:rPr lang="en-US" sz="1900">
                <a:solidFill>
                  <a:schemeClr val="bg1"/>
                </a:solidFill>
              </a:rPr>
              <a:t>Sensitivity report and limits report are often used in science and engineering to investigate the mathematical aspects of the Solver solution; these reports allow you to quantify the reliability of the solution</a:t>
            </a:r>
            <a:endParaRPr lang="en-US" altLang="ja-JP" sz="1900">
              <a:solidFill>
                <a:schemeClr val="bg1"/>
              </a:solidFill>
            </a:endParaRPr>
          </a:p>
        </p:txBody>
      </p:sp>
      <p:cxnSp>
        <p:nvCxnSpPr>
          <p:cNvPr id="30" name="Straight Connector 2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Content Placeholder 7" descr="A Solver Results dialog box is open. In the Reports box, Answer is selected, which displays an answer report summarizing the results. The Outline Reports check box is selected, which displays the answer report as an outline. The Save Scenario button saves the Solver solution as a scenario.">
            <a:extLst>
              <a:ext uri="{FF2B5EF4-FFF2-40B4-BE49-F238E27FC236}">
                <a16:creationId xmlns:a16="http://schemas.microsoft.com/office/drawing/2014/main" id="{5D04863C-4EBF-634D-9328-E373AB4EC0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867" y="1929974"/>
            <a:ext cx="5891569" cy="3240362"/>
          </a:xfrm>
          <a:prstGeom prst="rect">
            <a:avLst/>
          </a:prstGeom>
        </p:spPr>
      </p:pic>
    </p:spTree>
    <p:extLst>
      <p:ext uri="{BB962C8B-B14F-4D97-AF65-F5344CB8AC3E}">
        <p14:creationId xmlns:p14="http://schemas.microsoft.com/office/powerpoint/2010/main" val="2477726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a:xfrm>
            <a:off x="838200" y="669925"/>
            <a:ext cx="4508946" cy="1325563"/>
          </a:xfrm>
        </p:spPr>
        <p:txBody>
          <a:bodyPr anchor="b">
            <a:normAutofit/>
          </a:bodyPr>
          <a:lstStyle/>
          <a:p>
            <a:pPr algn="r"/>
            <a:r>
              <a:rPr lang="en-US" sz="3700" dirty="0">
                <a:solidFill>
                  <a:schemeClr val="bg1"/>
                </a:solidFill>
              </a:rPr>
              <a:t>Saving and Loading Solver Models</a:t>
            </a:r>
            <a:endParaRPr lang="en-IN" sz="3700" dirty="0">
              <a:solidFill>
                <a:schemeClr val="bg1"/>
              </a:solidFill>
            </a:endParaRPr>
          </a:p>
        </p:txBody>
      </p:sp>
      <p:cxnSp>
        <p:nvCxnSpPr>
          <p:cNvPr id="11" name="Straight Connector 1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6131E07-DEFA-9BC1-202B-3EC7C18526B6}"/>
              </a:ext>
            </a:extLst>
          </p:cNvPr>
          <p:cNvPicPr>
            <a:picLocks noChangeAspect="1"/>
          </p:cNvPicPr>
          <p:nvPr/>
        </p:nvPicPr>
        <p:blipFill>
          <a:blip r:embed="rId2"/>
          <a:stretch>
            <a:fillRect/>
          </a:stretch>
        </p:blipFill>
        <p:spPr>
          <a:xfrm>
            <a:off x="599722" y="2289433"/>
            <a:ext cx="11269648" cy="3296110"/>
          </a:xfrm>
          <a:prstGeom prst="rect">
            <a:avLst/>
          </a:prstGeom>
        </p:spPr>
      </p:pic>
    </p:spTree>
    <p:extLst>
      <p:ext uri="{BB962C8B-B14F-4D97-AF65-F5344CB8AC3E}">
        <p14:creationId xmlns:p14="http://schemas.microsoft.com/office/powerpoint/2010/main" val="2290976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7">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13" descr="Colourful pencils and books">
            <a:extLst>
              <a:ext uri="{FF2B5EF4-FFF2-40B4-BE49-F238E27FC236}">
                <a16:creationId xmlns:a16="http://schemas.microsoft.com/office/drawing/2014/main" id="{81EC4CE2-9BCB-05EA-F3D4-8F24054A922A}"/>
              </a:ext>
            </a:extLst>
          </p:cNvPr>
          <p:cNvPicPr>
            <a:picLocks noChangeAspect="1"/>
          </p:cNvPicPr>
          <p:nvPr/>
        </p:nvPicPr>
        <p:blipFill rotWithShape="1">
          <a:blip r:embed="rId2"/>
          <a:srcRect l="15312" r="2" b="2"/>
          <a:stretch/>
        </p:blipFill>
        <p:spPr>
          <a:xfrm>
            <a:off x="20" y="10"/>
            <a:ext cx="8668492" cy="6857990"/>
          </a:xfrm>
          <a:prstGeom prst="rect">
            <a:avLst/>
          </a:prstGeom>
        </p:spPr>
      </p:pic>
      <p:sp>
        <p:nvSpPr>
          <p:cNvPr id="27" name="Rectangle 19">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a:xfrm>
            <a:off x="8395868" y="1161288"/>
            <a:ext cx="3438144" cy="1124712"/>
          </a:xfrm>
        </p:spPr>
        <p:txBody>
          <a:bodyPr anchor="b">
            <a:normAutofit/>
          </a:bodyPr>
          <a:lstStyle/>
          <a:p>
            <a:r>
              <a:rPr lang="en-US" sz="2800">
                <a:solidFill>
                  <a:schemeClr val="bg1"/>
                </a:solidFill>
              </a:rPr>
              <a:t>End of Lecture</a:t>
            </a:r>
            <a:endParaRPr lang="en-IN" sz="2800">
              <a:solidFill>
                <a:schemeClr val="bg1"/>
              </a:solidFill>
            </a:endParaRPr>
          </a:p>
        </p:txBody>
      </p:sp>
      <p:sp>
        <p:nvSpPr>
          <p:cNvPr id="28" name="Rectangle 21">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A35BF0A2-9923-4D8B-BB4E-7407EF4942BC}"/>
              </a:ext>
            </a:extLst>
          </p:cNvPr>
          <p:cNvSpPr>
            <a:spLocks noGrp="1"/>
          </p:cNvSpPr>
          <p:nvPr>
            <p:ph idx="1"/>
          </p:nvPr>
        </p:nvSpPr>
        <p:spPr>
          <a:xfrm>
            <a:off x="8395868" y="2718054"/>
            <a:ext cx="3438906" cy="3207258"/>
          </a:xfrm>
        </p:spPr>
        <p:txBody>
          <a:bodyPr anchor="t">
            <a:normAutofit/>
          </a:bodyPr>
          <a:lstStyle/>
          <a:p>
            <a:r>
              <a:rPr lang="en-US" sz="1700">
                <a:solidFill>
                  <a:schemeClr val="bg1"/>
                </a:solidFill>
              </a:rPr>
              <a:t>Do not forget to do Module 8 Textbook Project and Module 8 SAM exam before 11:59pm on Monday, March 18, 2024.</a:t>
            </a:r>
          </a:p>
          <a:p>
            <a:endParaRPr lang="en-US" sz="1700">
              <a:solidFill>
                <a:schemeClr val="bg1"/>
              </a:solidFill>
            </a:endParaRPr>
          </a:p>
          <a:p>
            <a:r>
              <a:rPr lang="en-US" sz="1700">
                <a:solidFill>
                  <a:schemeClr val="bg1"/>
                </a:solidFill>
              </a:rPr>
              <a:t>Prepare yourself for Module 8 SAM Project in class on March 18, 2024.</a:t>
            </a:r>
          </a:p>
          <a:p>
            <a:endParaRPr lang="en-US" sz="1700">
              <a:solidFill>
                <a:schemeClr val="bg1"/>
              </a:solidFill>
            </a:endParaRPr>
          </a:p>
          <a:p>
            <a:pPr marL="0" indent="0">
              <a:buNone/>
            </a:pPr>
            <a:r>
              <a:rPr lang="en-US" sz="1700">
                <a:solidFill>
                  <a:schemeClr val="bg1"/>
                </a:solidFill>
              </a:rPr>
              <a:t>Have fun and see you next week!</a:t>
            </a:r>
          </a:p>
        </p:txBody>
      </p:sp>
    </p:spTree>
    <p:extLst>
      <p:ext uri="{BB962C8B-B14F-4D97-AF65-F5344CB8AC3E}">
        <p14:creationId xmlns:p14="http://schemas.microsoft.com/office/powerpoint/2010/main" val="4210269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3429000"/>
            <a:ext cx="9406666" cy="861479"/>
          </a:xfrm>
        </p:spPr>
        <p:txBody>
          <a:bodyPr>
            <a:noAutofit/>
          </a:bodyPr>
          <a:lstStyle/>
          <a:p>
            <a:pPr marL="0" indent="0">
              <a:buNone/>
            </a:pPr>
            <a:r>
              <a:rPr lang="en-US" dirty="0">
                <a:solidFill>
                  <a:schemeClr val="bg1"/>
                </a:solidFill>
              </a:rPr>
              <a:t>Warm up:</a:t>
            </a:r>
          </a:p>
          <a:p>
            <a:pPr marL="0" indent="0">
              <a:buNone/>
            </a:pPr>
            <a:r>
              <a:rPr lang="en-US" dirty="0">
                <a:solidFill>
                  <a:schemeClr val="bg1"/>
                </a:solidFill>
              </a:rPr>
              <a:t>Follow along the first few instructions in Module_8_Observe.xlsx.</a:t>
            </a:r>
            <a:endParaRPr lang="en-CA"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0991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a:xfrm>
            <a:off x="1014141" y="1450655"/>
            <a:ext cx="3932030" cy="3956690"/>
          </a:xfrm>
        </p:spPr>
        <p:txBody>
          <a:bodyPr anchor="ctr">
            <a:normAutofit/>
          </a:bodyPr>
          <a:lstStyle/>
          <a:p>
            <a:r>
              <a:rPr lang="en-US" sz="6800">
                <a:solidFill>
                  <a:schemeClr val="bg1"/>
                </a:solidFill>
              </a:rPr>
              <a:t>Module 8 Objectives</a:t>
            </a:r>
            <a:endParaRPr lang="en-IN" sz="6800">
              <a:solidFill>
                <a:schemeClr val="bg1"/>
              </a:solidFill>
            </a:endParaRPr>
          </a:p>
        </p:txBody>
      </p:sp>
      <p:cxnSp>
        <p:nvCxnSpPr>
          <p:cNvPr id="12" name="Straight Connector 11">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8784B7E1-A08D-41CB-AEB1-EF5159B96C12}"/>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rPr>
              <a:t>Explore the principles of cost-volume-profit relationships</a:t>
            </a:r>
          </a:p>
          <a:p>
            <a:r>
              <a:rPr lang="en-US" sz="2000">
                <a:solidFill>
                  <a:schemeClr val="bg1"/>
                </a:solidFill>
              </a:rPr>
              <a:t>Create a one-variable data table</a:t>
            </a:r>
          </a:p>
          <a:p>
            <a:r>
              <a:rPr lang="en-US" sz="2000">
                <a:solidFill>
                  <a:schemeClr val="bg1"/>
                </a:solidFill>
              </a:rPr>
              <a:t>Create a two-variable data table</a:t>
            </a:r>
          </a:p>
          <a:p>
            <a:r>
              <a:rPr lang="en-US" sz="2000">
                <a:solidFill>
                  <a:schemeClr val="bg1"/>
                </a:solidFill>
              </a:rPr>
              <a:t>Create and apply different Excel scenarios with the Scenario Manager</a:t>
            </a:r>
          </a:p>
          <a:p>
            <a:r>
              <a:rPr lang="en-US" sz="2000">
                <a:solidFill>
                  <a:schemeClr val="bg1"/>
                </a:solidFill>
              </a:rPr>
              <a:t>Generate a scenario summary report</a:t>
            </a:r>
          </a:p>
        </p:txBody>
      </p:sp>
    </p:spTree>
    <p:extLst>
      <p:ext uri="{BB962C8B-B14F-4D97-AF65-F5344CB8AC3E}">
        <p14:creationId xmlns:p14="http://schemas.microsoft.com/office/powerpoint/2010/main" val="2441027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a:xfrm>
            <a:off x="1014141" y="1450655"/>
            <a:ext cx="3932030" cy="3956690"/>
          </a:xfrm>
        </p:spPr>
        <p:txBody>
          <a:bodyPr anchor="ctr">
            <a:normAutofit/>
          </a:bodyPr>
          <a:lstStyle/>
          <a:p>
            <a:r>
              <a:rPr lang="en-US" sz="6800">
                <a:solidFill>
                  <a:schemeClr val="bg1"/>
                </a:solidFill>
              </a:rPr>
              <a:t>Module 8 Objectives</a:t>
            </a:r>
            <a:endParaRPr lang="en-IN" sz="6800">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35BF0A2-9923-4D8B-BB4E-7407EF4942BC}"/>
              </a:ext>
            </a:extLst>
          </p:cNvPr>
          <p:cNvSpPr>
            <a:spLocks noGrp="1"/>
          </p:cNvSpPr>
          <p:nvPr>
            <p:ph idx="1"/>
          </p:nvPr>
        </p:nvSpPr>
        <p:spPr>
          <a:xfrm>
            <a:off x="6096000" y="1108061"/>
            <a:ext cx="5008901" cy="4571972"/>
          </a:xfrm>
        </p:spPr>
        <p:txBody>
          <a:bodyPr anchor="ctr">
            <a:normAutofit/>
          </a:bodyPr>
          <a:lstStyle/>
          <a:p>
            <a:r>
              <a:rPr lang="en-US" sz="2000">
                <a:solidFill>
                  <a:schemeClr val="bg1"/>
                </a:solidFill>
              </a:rPr>
              <a:t>Generate a scenario PivotTable report</a:t>
            </a:r>
          </a:p>
          <a:p>
            <a:r>
              <a:rPr lang="en-US" sz="2000">
                <a:solidFill>
                  <a:schemeClr val="bg1"/>
                </a:solidFill>
              </a:rPr>
              <a:t>Explore the principles of a product mix</a:t>
            </a:r>
          </a:p>
          <a:p>
            <a:r>
              <a:rPr lang="en-US" sz="2000">
                <a:solidFill>
                  <a:schemeClr val="bg1"/>
                </a:solidFill>
              </a:rPr>
              <a:t>Run Solver to calculate optimal solutions</a:t>
            </a:r>
          </a:p>
          <a:p>
            <a:r>
              <a:rPr lang="en-US" sz="2000">
                <a:solidFill>
                  <a:schemeClr val="bg1"/>
                </a:solidFill>
              </a:rPr>
              <a:t>Create and apply constraints to a Solver model</a:t>
            </a:r>
          </a:p>
          <a:p>
            <a:r>
              <a:rPr lang="en-US" sz="2000">
                <a:solidFill>
                  <a:schemeClr val="bg1"/>
                </a:solidFill>
              </a:rPr>
              <a:t>Save and load a Solver model</a:t>
            </a:r>
          </a:p>
        </p:txBody>
      </p:sp>
    </p:spTree>
    <p:extLst>
      <p:ext uri="{BB962C8B-B14F-4D97-AF65-F5344CB8AC3E}">
        <p14:creationId xmlns:p14="http://schemas.microsoft.com/office/powerpoint/2010/main" val="3495752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a:xfrm>
            <a:off x="6527800" y="448721"/>
            <a:ext cx="4713997" cy="1225650"/>
          </a:xfrm>
        </p:spPr>
        <p:txBody>
          <a:bodyPr anchor="b">
            <a:normAutofit/>
          </a:bodyPr>
          <a:lstStyle/>
          <a:p>
            <a:r>
              <a:rPr lang="en-US" sz="3800">
                <a:solidFill>
                  <a:schemeClr val="bg1"/>
                </a:solidFill>
              </a:rPr>
              <a:t>Understanding Cost</a:t>
            </a:r>
            <a:r>
              <a:rPr lang="en-IN" sz="3800">
                <a:solidFill>
                  <a:schemeClr val="bg1"/>
                </a:solidFill>
              </a:rPr>
              <a:t>–</a:t>
            </a:r>
            <a:r>
              <a:rPr lang="en-US" sz="3800">
                <a:solidFill>
                  <a:schemeClr val="bg1"/>
                </a:solidFill>
              </a:rPr>
              <a:t>Volume Relationships</a:t>
            </a:r>
            <a:endParaRPr lang="en-IN" sz="3800">
              <a:solidFill>
                <a:schemeClr val="bg1"/>
              </a:solidFill>
            </a:endParaRPr>
          </a:p>
        </p:txBody>
      </p:sp>
      <p:pic>
        <p:nvPicPr>
          <p:cNvPr id="5" name="Picture 4">
            <a:extLst>
              <a:ext uri="{FF2B5EF4-FFF2-40B4-BE49-F238E27FC236}">
                <a16:creationId xmlns:a16="http://schemas.microsoft.com/office/drawing/2014/main" id="{D6B819AF-FDBB-EF69-C86D-C0BC3FB124EA}"/>
              </a:ext>
            </a:extLst>
          </p:cNvPr>
          <p:cNvPicPr>
            <a:picLocks noChangeAspect="1"/>
          </p:cNvPicPr>
          <p:nvPr/>
        </p:nvPicPr>
        <p:blipFill>
          <a:blip r:embed="rId2"/>
          <a:stretch>
            <a:fillRect/>
          </a:stretch>
        </p:blipFill>
        <p:spPr>
          <a:xfrm>
            <a:off x="-2346" y="1410293"/>
            <a:ext cx="5666547" cy="4037414"/>
          </a:xfrm>
          <a:prstGeom prst="rect">
            <a:avLst/>
          </a:prstGeom>
        </p:spPr>
      </p:pic>
      <p:cxnSp>
        <p:nvCxnSpPr>
          <p:cNvPr id="21"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35BF0A2-9923-4D8B-BB4E-7407EF4942BC}"/>
              </a:ext>
            </a:extLst>
          </p:cNvPr>
          <p:cNvSpPr>
            <a:spLocks noGrp="1"/>
          </p:cNvSpPr>
          <p:nvPr>
            <p:ph idx="1"/>
          </p:nvPr>
        </p:nvSpPr>
        <p:spPr>
          <a:xfrm>
            <a:off x="6527800" y="1909192"/>
            <a:ext cx="4713997" cy="3647710"/>
          </a:xfrm>
        </p:spPr>
        <p:txBody>
          <a:bodyPr>
            <a:normAutofit/>
          </a:bodyPr>
          <a:lstStyle/>
          <a:p>
            <a:r>
              <a:rPr lang="en-US" sz="2000">
                <a:solidFill>
                  <a:schemeClr val="bg1"/>
                </a:solidFill>
              </a:rPr>
              <a:t>Cost-volume-profit (CVP) analysis</a:t>
            </a:r>
          </a:p>
          <a:p>
            <a:pPr lvl="1"/>
            <a:r>
              <a:rPr lang="en-US" sz="2000">
                <a:solidFill>
                  <a:schemeClr val="bg1"/>
                </a:solidFill>
              </a:rPr>
              <a:t>Studies the relationship between expenses, sales volume, and profitability</a:t>
            </a:r>
          </a:p>
          <a:p>
            <a:pPr lvl="1"/>
            <a:r>
              <a:rPr lang="en-US" sz="2000">
                <a:solidFill>
                  <a:schemeClr val="bg1"/>
                </a:solidFill>
              </a:rPr>
              <a:t>Helps predict the effect of cutting overhead or raising prices on a company’s net income</a:t>
            </a:r>
          </a:p>
        </p:txBody>
      </p:sp>
      <p:cxnSp>
        <p:nvCxnSpPr>
          <p:cNvPr id="22"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6083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a:xfrm>
            <a:off x="838200" y="448721"/>
            <a:ext cx="4707671" cy="1225650"/>
          </a:xfrm>
        </p:spPr>
        <p:txBody>
          <a:bodyPr anchor="b">
            <a:normAutofit/>
          </a:bodyPr>
          <a:lstStyle/>
          <a:p>
            <a:r>
              <a:rPr lang="en-US" sz="3800">
                <a:solidFill>
                  <a:schemeClr val="bg1"/>
                </a:solidFill>
              </a:rPr>
              <a:t>Understanding Cost</a:t>
            </a:r>
            <a:r>
              <a:rPr lang="en-IN" sz="3800">
                <a:solidFill>
                  <a:schemeClr val="bg1"/>
                </a:solidFill>
              </a:rPr>
              <a:t>–</a:t>
            </a:r>
            <a:r>
              <a:rPr lang="en-US" sz="3800">
                <a:solidFill>
                  <a:schemeClr val="bg1"/>
                </a:solidFill>
              </a:rPr>
              <a:t>Volume Relationships</a:t>
            </a:r>
            <a:endParaRPr lang="en-IN" sz="3800">
              <a:solidFill>
                <a:schemeClr val="bg1"/>
              </a:solidFill>
            </a:endParaRPr>
          </a:p>
        </p:txBody>
      </p:sp>
      <p:cxnSp>
        <p:nvCxnSpPr>
          <p:cNvPr id="11" name="Straight Connector 1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35BF0A2-9923-4D8B-BB4E-7407EF4942BC}"/>
              </a:ext>
            </a:extLst>
          </p:cNvPr>
          <p:cNvSpPr>
            <a:spLocks noGrp="1"/>
          </p:cNvSpPr>
          <p:nvPr>
            <p:ph idx="1"/>
          </p:nvPr>
        </p:nvSpPr>
        <p:spPr>
          <a:xfrm>
            <a:off x="897769" y="1909192"/>
            <a:ext cx="4586513" cy="3647710"/>
          </a:xfrm>
        </p:spPr>
        <p:txBody>
          <a:bodyPr>
            <a:normAutofit/>
          </a:bodyPr>
          <a:lstStyle/>
          <a:p>
            <a:r>
              <a:rPr lang="en-US" sz="2000">
                <a:solidFill>
                  <a:schemeClr val="bg1"/>
                </a:solidFill>
              </a:rPr>
              <a:t>Exploring the Break-Even </a:t>
            </a:r>
            <a:r>
              <a:rPr lang="en-US" altLang="ja-JP" sz="2000">
                <a:solidFill>
                  <a:schemeClr val="bg1"/>
                </a:solidFill>
              </a:rPr>
              <a:t>Point</a:t>
            </a:r>
            <a:endParaRPr lang="en-US" sz="2000">
              <a:solidFill>
                <a:schemeClr val="bg1"/>
              </a:solidFill>
            </a:endParaRPr>
          </a:p>
          <a:p>
            <a:pPr lvl="1"/>
            <a:r>
              <a:rPr lang="en-US" sz="2000">
                <a:solidFill>
                  <a:schemeClr val="bg1"/>
                </a:solidFill>
              </a:rPr>
              <a:t>The point where total revenue equals total expenses is called the break-even point</a:t>
            </a:r>
          </a:p>
          <a:p>
            <a:pPr lvl="1"/>
            <a:r>
              <a:rPr lang="en-US" sz="2000">
                <a:solidFill>
                  <a:schemeClr val="bg1"/>
                </a:solidFill>
              </a:rPr>
              <a:t>One way of finding the break-even point is to use Goal Seek, but a more efficient approach is to use a data table</a:t>
            </a:r>
          </a:p>
          <a:p>
            <a:pPr lvl="1"/>
            <a:r>
              <a:rPr lang="en-US" sz="2000">
                <a:solidFill>
                  <a:schemeClr val="bg1"/>
                </a:solidFill>
              </a:rPr>
              <a:t>Use Goal Seek to find the break-even point in Module_8_Observe.xlsx</a:t>
            </a:r>
          </a:p>
          <a:p>
            <a:pPr lvl="1"/>
            <a:endParaRPr lang="en-US" sz="2000">
              <a:solidFill>
                <a:schemeClr val="bg1"/>
              </a:solidFill>
            </a:endParaRPr>
          </a:p>
        </p:txBody>
      </p:sp>
      <p:cxnSp>
        <p:nvCxnSpPr>
          <p:cNvPr id="13" name="Straight Connector 1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Graph on document with pen">
            <a:extLst>
              <a:ext uri="{FF2B5EF4-FFF2-40B4-BE49-F238E27FC236}">
                <a16:creationId xmlns:a16="http://schemas.microsoft.com/office/drawing/2014/main" id="{3DAA742B-CF61-D170-1976-1243F13278AF}"/>
              </a:ext>
            </a:extLst>
          </p:cNvPr>
          <p:cNvPicPr>
            <a:picLocks noChangeAspect="1"/>
          </p:cNvPicPr>
          <p:nvPr/>
        </p:nvPicPr>
        <p:blipFill>
          <a:blip r:embed="rId2"/>
          <a:stretch>
            <a:fillRect/>
          </a:stretch>
        </p:blipFill>
        <p:spPr>
          <a:xfrm>
            <a:off x="6525453" y="1537790"/>
            <a:ext cx="5666547" cy="3782420"/>
          </a:xfrm>
          <a:prstGeom prst="rect">
            <a:avLst/>
          </a:prstGeom>
        </p:spPr>
      </p:pic>
    </p:spTree>
    <p:extLst>
      <p:ext uri="{BB962C8B-B14F-4D97-AF65-F5344CB8AC3E}">
        <p14:creationId xmlns:p14="http://schemas.microsoft.com/office/powerpoint/2010/main" val="2760609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a:xfrm>
            <a:off x="838200" y="669925"/>
            <a:ext cx="4508946" cy="1325563"/>
          </a:xfrm>
        </p:spPr>
        <p:txBody>
          <a:bodyPr anchor="b">
            <a:normAutofit/>
          </a:bodyPr>
          <a:lstStyle/>
          <a:p>
            <a:pPr algn="r"/>
            <a:r>
              <a:rPr lang="en-US" dirty="0">
                <a:solidFill>
                  <a:schemeClr val="bg1"/>
                </a:solidFill>
              </a:rPr>
              <a:t>Working with Data Tables</a:t>
            </a:r>
            <a:endParaRPr lang="en-IN">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35BF0A2-9923-4D8B-BB4E-7407EF4942BC}"/>
              </a:ext>
            </a:extLst>
          </p:cNvPr>
          <p:cNvSpPr>
            <a:spLocks noGrp="1"/>
          </p:cNvSpPr>
          <p:nvPr>
            <p:ph idx="1"/>
          </p:nvPr>
        </p:nvSpPr>
        <p:spPr>
          <a:xfrm>
            <a:off x="1392667" y="2398957"/>
            <a:ext cx="9406666" cy="3526144"/>
          </a:xfrm>
        </p:spPr>
        <p:txBody>
          <a:bodyPr>
            <a:normAutofit/>
          </a:bodyPr>
          <a:lstStyle/>
          <a:p>
            <a:r>
              <a:rPr lang="en-US" sz="2000" dirty="0">
                <a:solidFill>
                  <a:schemeClr val="bg1"/>
                </a:solidFill>
              </a:rPr>
              <a:t>A data table is an Excel table that displays the results from several what-if analyses; the table consists of input cells and result cells</a:t>
            </a:r>
          </a:p>
          <a:p>
            <a:pPr lvl="1"/>
            <a:r>
              <a:rPr lang="en-US" sz="2000" dirty="0">
                <a:solidFill>
                  <a:schemeClr val="bg1"/>
                </a:solidFill>
              </a:rPr>
              <a:t>Input cells are the cells whose value would be changed in a what-if analysis</a:t>
            </a:r>
          </a:p>
          <a:p>
            <a:pPr lvl="1"/>
            <a:r>
              <a:rPr lang="en-US" sz="2000" dirty="0">
                <a:solidFill>
                  <a:schemeClr val="bg1"/>
                </a:solidFill>
              </a:rPr>
              <a:t>Result cells are cells whose values are impacted by the changing input values</a:t>
            </a:r>
          </a:p>
          <a:p>
            <a:pPr lvl="1"/>
            <a:r>
              <a:rPr lang="en-US" sz="2000" dirty="0">
                <a:solidFill>
                  <a:schemeClr val="bg1"/>
                </a:solidFill>
              </a:rPr>
              <a:t>You can use one-variable data tables and two-variable data tables</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84135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E2E xmlns="f856fc18-c0f7-462c-a53d-fc2610d0c4c8">false</E2E>
    <Review_x0020_Notes xmlns="f856fc18-c0f7-462c-a53d-fc2610d0c4c8" xsi:nil="true"/>
    <_x0031_e_x0020_Audience xmlns="f856fc18-c0f7-462c-a53d-fc2610d0c4c8"/>
    <Screen xmlns="f856fc18-c0f7-462c-a53d-fc2610d0c4c8" xsi:nil="true"/>
    <Also_x0020_on_x0020_Doc_x0020_Center xmlns="f856fc18-c0f7-462c-a53d-fc2610d0c4c8">false</Also_x0020_on_x0020_Doc_x0020_Center>
    <Sub_x002d_Topic2 xmlns="f856fc18-c0f7-462c-a53d-fc2610d0c4c8" xsi:nil="true"/>
    <Current_x0020_Vrs_x002e__x0020_Date xmlns="f856fc18-c0f7-462c-a53d-fc2610d0c4c8" xsi:nil="true"/>
    <Product_x0020_Delivery_x0020_Format xmlns="f856fc18-c0f7-462c-a53d-fc2610d0c4c8"/>
    <Topic2 xmlns="f856fc18-c0f7-462c-a53d-fc2610d0c4c8" xsi:nil="true"/>
    <Source_x0020_File_x0020_Only xmlns="f856fc18-c0f7-462c-a53d-fc2610d0c4c8">false</Source_x0020_File_x0020_Only>
    <Doc_x0020_Type2 xmlns="f856fc18-c0f7-462c-a53d-fc2610d0c4c8" xsi:nil="true"/>
    <Owner xmlns="f856fc18-c0f7-462c-a53d-fc2610d0c4c8">
      <UserInfo>
        <DisplayName/>
        <AccountId xsi:nil="true"/>
        <AccountType/>
      </UserInfo>
    </Owner>
    <Software xmlns="f856fc18-c0f7-462c-a53d-fc2610d0c4c8" xsi:nil="true"/>
    <System_x0028_s_x0029_ xmlns="f856fc18-c0f7-462c-a53d-fc2610d0c4c8">
      <Value>None</Value>
    </System_x0028_s_x0029_>
    <Description0 xmlns="a4d2ff27-a226-42e2-a79e-c1ae662d212e" xsi:nil="true"/>
    <Product_x0020_Type_x0028_s_x0029_ xmlns="f856fc18-c0f7-462c-a53d-fc2610d0c4c8">
      <Value>None</Value>
    </Product_x0020_Type_x0028_s_x0029_>
    <Component_x0028_s_x0029_ xmlns="f856fc18-c0f7-462c-a53d-fc2610d0c4c8">
      <Value>None</Value>
    </Component_x0028_s_x0029_>
    <Function xmlns="f856fc18-c0f7-462c-a53d-fc2610d0c4c8" xsi:nil="true"/>
    <Portfolio xmlns="f856fc18-c0f7-462c-a53d-fc2610d0c4c8"/>
    <SPM_x0020_Definitions_x0020_Doc xmlns="f856fc18-c0f7-462c-a53d-fc2610d0c4c8">false</SPM_x0020_Definitions_x0020_Doc>
    <_dlc_DocId xmlns="a3520c62-91d1-4715-93cb-6b6cc6733a1f">MCVMYN5H3SZ7-24-1867</_dlc_DocId>
    <_dlc_DocIdUrl xmlns="a3520c62-91d1-4715-93cb-6b6cc6733a1f">
      <Url>http://vendorportal/Docs/_layouts/DocIdRedir.aspx?ID=MCVMYN5H3SZ7-24-1867</Url>
      <Description>MCVMYN5H3SZ7-24-1867</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A5D52E595BC2A47A3DCA88123D2A30D" ma:contentTypeVersion="35" ma:contentTypeDescription="Create a new document." ma:contentTypeScope="" ma:versionID="4c660e2e17d3ab93da6a423d8c1d122d">
  <xsd:schema xmlns:xsd="http://www.w3.org/2001/XMLSchema" xmlns:xs="http://www.w3.org/2001/XMLSchema" xmlns:p="http://schemas.microsoft.com/office/2006/metadata/properties" xmlns:ns2="a4d2ff27-a226-42e2-a79e-c1ae662d212e" xmlns:ns3="f856fc18-c0f7-462c-a53d-fc2610d0c4c8" xmlns:ns4="a3520c62-91d1-4715-93cb-6b6cc6733a1f" targetNamespace="http://schemas.microsoft.com/office/2006/metadata/properties" ma:root="true" ma:fieldsID="59feb48a41e2f3269242cbc893d6fc9a" ns2:_="" ns3:_="" ns4:_="">
    <xsd:import namespace="a4d2ff27-a226-42e2-a79e-c1ae662d212e"/>
    <xsd:import namespace="f856fc18-c0f7-462c-a53d-fc2610d0c4c8"/>
    <xsd:import namespace="a3520c62-91d1-4715-93cb-6b6cc6733a1f"/>
    <xsd:element name="properties">
      <xsd:complexType>
        <xsd:sequence>
          <xsd:element name="documentManagement">
            <xsd:complexType>
              <xsd:all>
                <xsd:element ref="ns2:Description0" minOccurs="0"/>
                <xsd:element ref="ns3:Review_x0020_Notes" minOccurs="0"/>
                <xsd:element ref="ns3:Source_x0020_File_x0020_Only" minOccurs="0"/>
                <xsd:element ref="ns3:SPM_x0020_Definitions_x0020_Doc" minOccurs="0"/>
                <xsd:element ref="ns3:Also_x0020_on_x0020_Doc_x0020_Center" minOccurs="0"/>
                <xsd:element ref="ns3:E2E" minOccurs="0"/>
                <xsd:element ref="ns3:Function" minOccurs="0"/>
                <xsd:element ref="ns3:Topic2" minOccurs="0"/>
                <xsd:element ref="ns3:Sub_x002d_Topic2" minOccurs="0"/>
                <xsd:element ref="ns3:Current_x0020_Vrs_x002e__x0020_Date" minOccurs="0"/>
                <xsd:element ref="ns3:Owner" minOccurs="0"/>
                <xsd:element ref="ns3:Doc_x0020_Type2" minOccurs="0"/>
                <xsd:element ref="ns3:_x0031_e_x0020_Audience" minOccurs="0"/>
                <xsd:element ref="ns3:Product_x0020_Delivery_x0020_Format" minOccurs="0"/>
                <xsd:element ref="ns3:Product_x0020_Type_x0028_s_x0029_" minOccurs="0"/>
                <xsd:element ref="ns3:System_x0028_s_x0029_" minOccurs="0"/>
                <xsd:element ref="ns3:Software" minOccurs="0"/>
                <xsd:element ref="ns3:Screen" minOccurs="0"/>
                <xsd:element ref="ns3:Component_x0028_s_x0029_" minOccurs="0"/>
                <xsd:element ref="ns4:_dlc_DocIdUrl" minOccurs="0"/>
                <xsd:element ref="ns4:_dlc_DocId" minOccurs="0"/>
                <xsd:element ref="ns4:_dlc_DocIdPersistId" minOccurs="0"/>
                <xsd:element ref="ns3:Portfoli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d2ff27-a226-42e2-a79e-c1ae662d212e" elementFormDefault="qualified">
    <xsd:import namespace="http://schemas.microsoft.com/office/2006/documentManagement/types"/>
    <xsd:import namespace="http://schemas.microsoft.com/office/infopath/2007/PartnerControls"/>
    <xsd:element name="Description0" ma:index="2" nillable="true" ma:displayName="Description" ma:internalName="Description0">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56fc18-c0f7-462c-a53d-fc2610d0c4c8" elementFormDefault="qualified">
    <xsd:import namespace="http://schemas.microsoft.com/office/2006/documentManagement/types"/>
    <xsd:import namespace="http://schemas.microsoft.com/office/infopath/2007/PartnerControls"/>
    <xsd:element name="Review_x0020_Notes" ma:index="3" nillable="true" ma:displayName="Review Notes" ma:internalName="Review_x0020_Notes">
      <xsd:simpleType>
        <xsd:restriction base="dms:Text">
          <xsd:maxLength value="255"/>
        </xsd:restriction>
      </xsd:simpleType>
    </xsd:element>
    <xsd:element name="Source_x0020_File_x0020_Only" ma:index="4" nillable="true" ma:displayName="Source File Only" ma:default="0" ma:internalName="Source_x0020_File_x0020_Only">
      <xsd:simpleType>
        <xsd:restriction base="dms:Boolean"/>
      </xsd:simpleType>
    </xsd:element>
    <xsd:element name="SPM_x0020_Definitions_x0020_Doc" ma:index="5" nillable="true" ma:displayName="SPM Definitions Doc" ma:default="0" ma:description="Documents that are referenced in scales vendor pricing definition documentation." ma:internalName="SPM_x0020_Definitions_x0020_Doc">
      <xsd:simpleType>
        <xsd:restriction base="dms:Boolean"/>
      </xsd:simpleType>
    </xsd:element>
    <xsd:element name="Also_x0020_on_x0020_Doc_x0020_Center" ma:index="6" nillable="true" ma:displayName="Shared Doc" ma:default="0" ma:internalName="Also_x0020_on_x0020_Doc_x0020_Center">
      <xsd:simpleType>
        <xsd:restriction base="dms:Boolean"/>
      </xsd:simpleType>
    </xsd:element>
    <xsd:element name="E2E" ma:index="7" nillable="true" ma:displayName="Outsourced Services" ma:default="0" ma:internalName="E2E">
      <xsd:simpleType>
        <xsd:restriction base="dms:Boolean"/>
      </xsd:simpleType>
    </xsd:element>
    <xsd:element name="Function" ma:index="8" nillable="true" ma:displayName="Function" ma:format="Dropdown" ma:internalName="Function">
      <xsd:simpleType>
        <xsd:restriction base="dms:Choice">
          <xsd:enumeration value="Product Setup"/>
          <xsd:enumeration value="Asset Selection"/>
          <xsd:enumeration value="Product Funding"/>
          <xsd:enumeration value="Content Authoring"/>
          <xsd:enumeration value="Content Development"/>
          <xsd:enumeration value="Content Design"/>
          <xsd:enumeration value="Content Clearance"/>
          <xsd:enumeration value="Content Production"/>
          <xsd:enumeration value="Project Management"/>
          <xsd:enumeration value="Content Finalization"/>
          <xsd:enumeration value="Product Closeout Activities"/>
          <xsd:enumeration value="Content Revision and Reprint"/>
          <xsd:enumeration value="General Reference"/>
        </xsd:restriction>
      </xsd:simpleType>
    </xsd:element>
    <xsd:element name="Topic2" ma:index="9" nillable="true" ma:displayName="Topic" ma:format="Dropdown" ma:internalName="Topic2">
      <xsd:simpleType>
        <xsd:restriction base="dms:Choice">
          <xsd:enumeration value="Managing Files"/>
          <xsd:enumeration value="Managing Quality and Compliance"/>
          <xsd:enumeration value="Managing Partners"/>
          <xsd:enumeration value="Managing Data"/>
          <xsd:enumeration value="Managing Budgets"/>
          <xsd:enumeration value="Managing Content Creation"/>
          <xsd:enumeration value="Other (Admin, Tools, Resources)"/>
        </xsd:restriction>
      </xsd:simpleType>
    </xsd:element>
    <xsd:element name="Sub_x002d_Topic2" ma:index="10" nillable="true" ma:displayName="Sub-Topic" ma:format="Dropdown" ma:internalName="Sub_x002d_Topic2">
      <xsd:simpleType>
        <xsd:restriction base="dms:Choice">
          <xsd:enumeration value="--MANAGING FILES--"/>
          <xsd:enumeration value="Archiving/File Sharing"/>
          <xsd:enumeration value="Automation"/>
          <xsd:enumeration value="Composition Standards"/>
          <xsd:enumeration value="File Approval"/>
          <xsd:enumeration value="File Certification"/>
          <xsd:enumeration value="File Delivery to Printer"/>
          <xsd:enumeration value="File Naming"/>
          <xsd:enumeration value="File Setup"/>
          <xsd:enumeration value="Format Conversion"/>
          <xsd:enumeration value="In-Prod Deliverables"/>
          <xsd:enumeration value="Page Proofs"/>
          <xsd:enumeration value="Print On Demand"/>
          <xsd:enumeration value="Printer Proofs"/>
          <xsd:enumeration value="Routing for Transmittal/Review"/>
          <xsd:enumeration value="Watermarking"/>
          <xsd:enumeration value="Word Downloads"/>
          <xsd:enumeration value="--MANAGING QUALITY &amp; COMPLIANCE--"/>
          <xsd:enumeration value="Alt text"/>
          <xsd:enumeration value="Assessments"/>
          <xsd:enumeration value="Branding"/>
          <xsd:enumeration value="Copyediting"/>
          <xsd:enumeration value="Copyright Lines and License Agreements"/>
          <xsd:enumeration value="Credit Line Placement"/>
          <xsd:enumeration value="CXX Processing"/>
          <xsd:enumeration value="CenDoc"/>
          <xsd:enumeration value="Design &amp; Semantic Coding"/>
          <xsd:enumeration value="Indexing"/>
          <xsd:enumeration value="Proofreading/QA"/>
          <xsd:enumeration value="Systems Testing"/>
          <xsd:enumeration value="--MANAGING PARTNERS--"/>
          <xsd:enumeration value="Author Communication"/>
          <xsd:enumeration value="Contact Lists"/>
          <xsd:enumeration value="Outsourced Services"/>
          <xsd:enumeration value="Escalation"/>
          <xsd:enumeration value="Project Team"/>
          <xsd:enumeration value="Vendor Assignments"/>
          <xsd:enumeration value="Vendor Communication"/>
          <xsd:enumeration value="Vendor Start Up"/>
          <xsd:enumeration value="Vendor Tracking"/>
          <xsd:enumeration value="--MANAGING DATA--"/>
          <xsd:enumeration value="Asset  Metadata"/>
          <xsd:enumeration value="Attachments"/>
          <xsd:enumeration value="Close-Out Materials"/>
          <xsd:enumeration value="Dashboard"/>
          <xsd:enumeration value="Data Integrity"/>
          <xsd:enumeration value="Meetings"/>
          <xsd:enumeration value="Order/Print Management"/>
          <xsd:enumeration value="Product Setup"/>
          <xsd:enumeration value="Schedules"/>
          <xsd:enumeration value="Specifications"/>
          <xsd:enumeration value="--MANAGING BUDGETS--"/>
          <xsd:enumeration value="Charge-Back Tracking"/>
          <xsd:enumeration value="Invoice Processing"/>
          <xsd:enumeration value="Plate &amp; Plate Wizard"/>
          <xsd:enumeration value="Purchase Orders"/>
          <xsd:enumeration value="Time Entry"/>
          <xsd:enumeration value="--MANAGING CONTENT CREATION--"/>
          <xsd:enumeration value="Approved Content Providers"/>
          <xsd:enumeration value="Art Manuscript / Logs"/>
          <xsd:enumeration value="Author Contract"/>
          <xsd:enumeration value="Content Authoring"/>
          <xsd:enumeration value="Content Design"/>
          <xsd:enumeration value="Content Development"/>
          <xsd:enumeration value="CXX Submission"/>
          <xsd:enumeration value="--OTHER: ADMIN/TOOLS/RESOURCES--"/>
          <xsd:enumeration value="Book Requests / Sample Copies"/>
          <xsd:enumeration value="Carts Request Form"/>
          <xsd:enumeration value="Codes &amp; Standard IDs"/>
          <xsd:enumeration value="Document Management *"/>
          <xsd:enumeration value="Other"/>
          <xsd:enumeration value="Shipping (Hardcopy)"/>
          <xsd:enumeration value="Tips &amp; Tricks *"/>
        </xsd:restriction>
      </xsd:simpleType>
    </xsd:element>
    <xsd:element name="Current_x0020_Vrs_x002e__x0020_Date" ma:index="11" nillable="true" ma:displayName="Current Vrs. Date" ma:format="DateOnly" ma:internalName="Current_x0020_Vrs_x002e__x0020_Date">
      <xsd:simpleType>
        <xsd:restriction base="dms:DateTime"/>
      </xsd:simpleType>
    </xsd:element>
    <xsd:element name="Owner" ma:index="12" nillable="true" ma:displayName="Owner" ma:description="Owner of this document" ma:list="UserInfo" ma:SearchPeopleOnly="false" ma:SharePointGroup="0" ma:internalName="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_x0020_Type2" ma:index="13" nillable="true" ma:displayName="Doc Type" ma:format="Dropdown" ma:internalName="Doc_x0020_Type2">
      <xsd:simpleType>
        <xsd:restriction base="dms:Choice">
          <xsd:enumeration value="Application File"/>
          <xsd:enumeration value="Calculator"/>
          <xsd:enumeration value="Cendoc Stylesheet"/>
          <xsd:enumeration value="Checklist/1-Pager"/>
          <xsd:enumeration value="Email Template"/>
          <xsd:enumeration value="Form"/>
          <xsd:enumeration value="Guidelines"/>
          <xsd:enumeration value="Non-PAL Stylesheet"/>
          <xsd:enumeration value="Presentation"/>
          <xsd:enumeration value="Process or Policy"/>
          <xsd:enumeration value="Reference FAQ"/>
          <xsd:enumeration value="Report"/>
          <xsd:enumeration value="Requirements (System)"/>
          <xsd:enumeration value="Sample / Example"/>
          <xsd:enumeration value="Style Guide"/>
          <xsd:enumeration value="Template"/>
          <xsd:enumeration value="User Guide/Manual"/>
          <xsd:enumeration value="Value List/Table"/>
          <xsd:enumeration value="Workflow"/>
        </xsd:restriction>
      </xsd:simpleType>
    </xsd:element>
    <xsd:element name="_x0031_e_x0020_Audience" ma:index="14" nillable="true" ma:displayName="Primary Audience" ma:internalName="_x0031_e_x0020_Audience">
      <xsd:complexType>
        <xsd:complexContent>
          <xsd:extension base="dms:MultiChoice">
            <xsd:sequence>
              <xsd:element name="Value" maxOccurs="unbounded" minOccurs="0" nillable="true">
                <xsd:simpleType>
                  <xsd:restriction base="dms:Choice">
                    <xsd:enumeration value="Content Development"/>
                    <xsd:enumeration value="Design"/>
                    <xsd:enumeration value="Digital Production"/>
                    <xsd:enumeration value="E2E Site Lead"/>
                    <xsd:enumeration value="Finance &amp; Metrics"/>
                    <xsd:enumeration value="Inventory"/>
                    <xsd:enumeration value="Manufacturing"/>
                    <xsd:enumeration value="Marketing / Sales"/>
                    <xsd:enumeration value="Media Development"/>
                    <xsd:enumeration value="Production"/>
                    <xsd:enumeration value="Product Management"/>
                    <xsd:enumeration value="R&amp;P Acquisitions"/>
                    <xsd:enumeration value="R&amp;P Clearance"/>
                    <xsd:enumeration value="Standards/Ops Only"/>
                    <xsd:enumeration value="Vendors (VIP)"/>
                  </xsd:restriction>
                </xsd:simpleType>
              </xsd:element>
            </xsd:sequence>
          </xsd:extension>
        </xsd:complexContent>
      </xsd:complexType>
    </xsd:element>
    <xsd:element name="Product_x0020_Delivery_x0020_Format" ma:index="15" nillable="true" ma:displayName="Product Delivery Format" ma:internalName="Product_x0020_Delivery_x0020_Format">
      <xsd:complexType>
        <xsd:complexContent>
          <xsd:extension base="dms:MultiChoice">
            <xsd:sequence>
              <xsd:element name="Value" maxOccurs="unbounded" minOccurs="0" nillable="true">
                <xsd:simpleType>
                  <xsd:restriction base="dms:Choice">
                    <xsd:enumeration value="Print"/>
                    <xsd:enumeration value="Manufactured Media"/>
                    <xsd:enumeration value="Online/Digital"/>
                  </xsd:restriction>
                </xsd:simpleType>
              </xsd:element>
            </xsd:sequence>
          </xsd:extension>
        </xsd:complexContent>
      </xsd:complexType>
    </xsd:element>
    <xsd:element name="Product_x0020_Type_x0028_s_x0029_" ma:index="16" nillable="true" ma:displayName="Product Type(s)" ma:default="None" ma:internalName="Product_x0020_Type_x0028_s_x0029_">
      <xsd:complexType>
        <xsd:complexContent>
          <xsd:extension base="dms:MultiChoice">
            <xsd:sequence>
              <xsd:element name="Value" maxOccurs="unbounded" minOccurs="0" nillable="true">
                <xsd:simpleType>
                  <xsd:restriction base="dms:Choice">
                    <xsd:enumeration value="None"/>
                    <xsd:enumeration value="Advantage Editions"/>
                    <xsd:enumeration value="Ancillaries - Digital"/>
                    <xsd:enumeration value="Ancillaries - Print"/>
                    <xsd:enumeration value="Annotated Editions"/>
                    <xsd:enumeration value="AP Editions"/>
                    <xsd:enumeration value="Custom"/>
                    <xsd:enumeration value="Digital Products (non-eBook)"/>
                    <xsd:enumeration value="eBook"/>
                    <xsd:enumeration value="K-12 Editions"/>
                    <xsd:enumeration value="K-12 HS Editions"/>
                    <xsd:enumeration value="Instructor Editions"/>
                    <xsd:enumeration value="International Editions"/>
                    <xsd:enumeration value="MindTap"/>
                    <xsd:enumeration value="National Geographic Learning"/>
                    <xsd:enumeration value="SimPub"/>
                    <xsd:enumeration value="Student/Base Editions"/>
                  </xsd:restriction>
                </xsd:simpleType>
              </xsd:element>
            </xsd:sequence>
          </xsd:extension>
        </xsd:complexContent>
      </xsd:complexType>
    </xsd:element>
    <xsd:element name="System_x0028_s_x0029_" ma:index="17" nillable="true" ma:displayName="System(s)" ma:default="None" ma:internalName="System_x0028_s_x0029_">
      <xsd:complexType>
        <xsd:complexContent>
          <xsd:extension base="dms:MultiChoice">
            <xsd:sequence>
              <xsd:element name="Value" maxOccurs="unbounded" minOccurs="0" nillable="true">
                <xsd:simpleType>
                  <xsd:restriction base="dms:Choice">
                    <xsd:enumeration value="None"/>
                    <xsd:enumeration value="Cardinal"/>
                    <xsd:enumeration value="CARTS"/>
                    <xsd:enumeration value="Compose"/>
                    <xsd:enumeration value="Docusphere"/>
                    <xsd:enumeration value="DropBox"/>
                    <xsd:enumeration value="E1"/>
                    <xsd:enumeration value="eProd"/>
                    <xsd:enumeration value="Geyser"/>
                    <xsd:enumeration value="Inside"/>
                    <xsd:enumeration value="Inside:ProdShare"/>
                    <xsd:enumeration value="IPS"/>
                    <xsd:enumeration value="JIRA"/>
                    <xsd:enumeration value="Mass Transit"/>
                    <xsd:enumeration value="ORCA"/>
                    <xsd:enumeration value="Printer Systems (JA/InSite/ePAC)"/>
                    <xsd:enumeration value="Rights Reporting Tool (RRT)"/>
                    <xsd:enumeration value="Rights Systems (RMS/CRS)"/>
                    <xsd:enumeration value="Telescope"/>
                  </xsd:restriction>
                </xsd:simpleType>
              </xsd:element>
            </xsd:sequence>
          </xsd:extension>
        </xsd:complexContent>
      </xsd:complexType>
    </xsd:element>
    <xsd:element name="Software" ma:index="18" nillable="true" ma:displayName="Software" ma:format="Dropdown" ma:internalName="Software">
      <xsd:simpleType>
        <xsd:restriction base="dms:Choice">
          <xsd:enumeration value="Adobe Acrobat"/>
          <xsd:enumeration value="Microsoft Visio"/>
          <xsd:enumeration value="PitStop"/>
        </xsd:restriction>
      </xsd:simpleType>
    </xsd:element>
    <xsd:element name="Screen" ma:index="19" nillable="true" ma:displayName="Screen" ma:format="Dropdown" ma:internalName="Screen">
      <xsd:simpleType>
        <xsd:restriction base="dms:Choice">
          <xsd:enumeration value="Attachments"/>
          <xsd:enumeration value="Dashboard(s)"/>
          <xsd:enumeration value="General/Multiple"/>
          <xsd:enumeration value="Main Setup"/>
          <xsd:enumeration value="MyTasks"/>
          <xsd:enumeration value="Narrative"/>
          <xsd:enumeration value="Plate"/>
          <xsd:enumeration value="Project Team"/>
          <xsd:enumeration value="Reprint Corrections"/>
          <xsd:enumeration value="Rights System View"/>
          <xsd:enumeration value="Routing"/>
          <xsd:enumeration value="Schedule"/>
          <xsd:enumeration value="Specifications"/>
          <xsd:enumeration value="Vendor Address Book"/>
          <xsd:enumeration value="Vendor Assignments"/>
        </xsd:restriction>
      </xsd:simpleType>
    </xsd:element>
    <xsd:element name="Component_x0028_s_x0029_" ma:index="20" nillable="true" ma:displayName="Component(s)" ma:default="None" ma:internalName="Component_x0028_s_x0029_">
      <xsd:complexType>
        <xsd:complexContent>
          <xsd:extension base="dms:MultiChoice">
            <xsd:sequence>
              <xsd:element name="Value" maxOccurs="unbounded" minOccurs="0" nillable="true">
                <xsd:simpleType>
                  <xsd:restriction base="dms:Choice">
                    <xsd:enumeration value="None"/>
                    <xsd:enumeration value="Book Covers"/>
                    <xsd:enumeration value="Book Endsheets"/>
                    <xsd:enumeration value="Book Inserts"/>
                    <xsd:enumeration value="Book Inside Covers"/>
                    <xsd:enumeration value="Book Interiors"/>
                    <xsd:enumeration value="Book Preface/FM/CR"/>
                    <xsd:enumeration value="CDs"/>
                    <xsd:enumeration value="DVDs"/>
                    <xsd:enumeration value="In-Book Ads"/>
                    <xsd:enumeration value="PACs"/>
                  </xsd:restriction>
                </xsd:simpleType>
              </xsd:element>
            </xsd:sequence>
          </xsd:extension>
        </xsd:complexContent>
      </xsd:complexType>
    </xsd:element>
    <xsd:element name="Portfolio" ma:index="30" nillable="true" ma:displayName="Portfolio" ma:hidden="true" ma:internalName="Portfolio" ma:readOnly="false">
      <xsd:complexType>
        <xsd:complexContent>
          <xsd:extension base="dms:MultiChoice">
            <xsd:sequence>
              <xsd:element name="Value" maxOccurs="unbounded" minOccurs="0" nillable="true">
                <xsd:simpleType>
                  <xsd:restriction base="dms:Choice">
                    <xsd:enumeration value="Higher Ed"/>
                    <xsd:enumeration value="NGL/International"/>
                    <xsd:enumeration value="School/Reference"/>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3520c62-91d1-4715-93cb-6b6cc6733a1f" elementFormDefault="qualified">
    <xsd:import namespace="http://schemas.microsoft.com/office/2006/documentManagement/types"/>
    <xsd:import namespace="http://schemas.microsoft.com/office/infopath/2007/PartnerControls"/>
    <xsd:element name="_dlc_DocIdUrl" ma:index="22"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 ma:index="23" nillable="true" ma:displayName="Document ID Value" ma:description="The value of the document ID assigned to this item." ma:internalName="_dlc_DocId" ma:readOnly="true">
      <xsd:simpleType>
        <xsd:restriction base="dms:Text"/>
      </xsd:simpleType>
    </xsd:element>
    <xsd:element name="_dlc_DocIdPersistId" ma:index="29"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BD255F-1AB4-4B7F-97CA-248D24762D41}">
  <ds:schemaRefs>
    <ds:schemaRef ds:uri="http://schemas.microsoft.com/sharepoint/events"/>
  </ds:schemaRefs>
</ds:datastoreItem>
</file>

<file path=customXml/itemProps2.xml><?xml version="1.0" encoding="utf-8"?>
<ds:datastoreItem xmlns:ds="http://schemas.openxmlformats.org/officeDocument/2006/customXml" ds:itemID="{BA9BA192-EF86-48DF-982C-2C526A268392}">
  <ds:schemaRefs>
    <ds:schemaRef ds:uri="http://schemas.microsoft.com/office/2006/documentManagement/types"/>
    <ds:schemaRef ds:uri="http://schemas.openxmlformats.org/package/2006/metadata/core-properties"/>
    <ds:schemaRef ds:uri="http://www.w3.org/XML/1998/namespace"/>
    <ds:schemaRef ds:uri="http://purl.org/dc/elements/1.1/"/>
    <ds:schemaRef ds:uri="http://purl.org/dc/terms/"/>
    <ds:schemaRef ds:uri="http://schemas.microsoft.com/office/2006/metadata/properties"/>
    <ds:schemaRef ds:uri="http://purl.org/dc/dcmitype/"/>
    <ds:schemaRef ds:uri="a3520c62-91d1-4715-93cb-6b6cc6733a1f"/>
    <ds:schemaRef ds:uri="http://schemas.microsoft.com/office/infopath/2007/PartnerControls"/>
    <ds:schemaRef ds:uri="f856fc18-c0f7-462c-a53d-fc2610d0c4c8"/>
    <ds:schemaRef ds:uri="a4d2ff27-a226-42e2-a79e-c1ae662d212e"/>
  </ds:schemaRefs>
</ds:datastoreItem>
</file>

<file path=customXml/itemProps3.xml><?xml version="1.0" encoding="utf-8"?>
<ds:datastoreItem xmlns:ds="http://schemas.openxmlformats.org/officeDocument/2006/customXml" ds:itemID="{D75FD8AF-03B6-40B7-84F4-489ECF9A03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d2ff27-a226-42e2-a79e-c1ae662d212e"/>
    <ds:schemaRef ds:uri="f856fc18-c0f7-462c-a53d-fc2610d0c4c8"/>
    <ds:schemaRef ds:uri="a3520c62-91d1-4715-93cb-6b6cc6733a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E32CFAA7-E308-4DCB-89CD-C84C20E902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Accessible_PPT_Template_Cengage</Template>
  <TotalTime>3723</TotalTime>
  <Words>1577</Words>
  <Application>Microsoft Office PowerPoint</Application>
  <PresentationFormat>Widescreen</PresentationFormat>
  <Paragraphs>151</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Module 8 Objectives</vt:lpstr>
      <vt:lpstr>Module 8 Objectives</vt:lpstr>
      <vt:lpstr>Understanding Cost–Volume Relationships</vt:lpstr>
      <vt:lpstr>Understanding Cost–Volume Relationships</vt:lpstr>
      <vt:lpstr>Working with Data Tables</vt:lpstr>
      <vt:lpstr>Working with Data Tables, Part 4</vt:lpstr>
      <vt:lpstr>Creating One-Variable Data Tables</vt:lpstr>
      <vt:lpstr>Working with Data Tables</vt:lpstr>
      <vt:lpstr>Creating a Two-Variable Data Table</vt:lpstr>
      <vt:lpstr>Creating a Two-Variable Data Table, Part 3</vt:lpstr>
      <vt:lpstr>Creating a Two-Variable Data Table</vt:lpstr>
      <vt:lpstr>Working with Data Tables, Part 4</vt:lpstr>
      <vt:lpstr>COMP1631 Advanced Spreadsheets – Winter 2024 – Section 06</vt:lpstr>
      <vt:lpstr>Exploring Financial Scenarios with the Scenario Manager</vt:lpstr>
      <vt:lpstr>Exploring Financial Scenarios with the Scenario Manager</vt:lpstr>
      <vt:lpstr>PowerPoint Presentation</vt:lpstr>
      <vt:lpstr>Exploring Financial Scenarios with the Scenario Manager</vt:lpstr>
      <vt:lpstr>Creating a Scenario Summary Report</vt:lpstr>
      <vt:lpstr>Creating a Scenario Summary Report, Part 2</vt:lpstr>
      <vt:lpstr>Creating a Scenario Summary Report</vt:lpstr>
      <vt:lpstr>COMP1631 Advanced Spreadsheets – Winter 2024 – Section 06</vt:lpstr>
      <vt:lpstr>Optimizing a Product Mix</vt:lpstr>
      <vt:lpstr>Optimizing a Product Mix, Part 2</vt:lpstr>
      <vt:lpstr>Optimizing a Product Mix</vt:lpstr>
      <vt:lpstr>Finding an Optimal Solution Using Solver</vt:lpstr>
      <vt:lpstr>Finding an Optimal Solution Using Solver</vt:lpstr>
      <vt:lpstr>Finding an Optimal Solution Using Solver</vt:lpstr>
      <vt:lpstr>Exploring the Iterative Process</vt:lpstr>
      <vt:lpstr>Creating a Solver Answer Report</vt:lpstr>
      <vt:lpstr>Saving and Loading Solver Models</vt:lpstr>
      <vt:lpstr>End of Lecture</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laser</dc:creator>
  <cp:lastModifiedBy>Mukto Akash</cp:lastModifiedBy>
  <cp:revision>1171</cp:revision>
  <cp:lastPrinted>2016-10-03T15:29:39Z</cp:lastPrinted>
  <dcterms:created xsi:type="dcterms:W3CDTF">2018-11-09T11:15:56Z</dcterms:created>
  <dcterms:modified xsi:type="dcterms:W3CDTF">2024-03-12T21:58:06Z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0x0101002A5D52E595BC2A47A3DCA88123D2A30D</vt:lpwstr>
  </property>
  <property fmtid="{D5CDD505-2E9C-101B-9397-08002B2CF9AE}" pid="3" name="Order">
    <vt:r8>112600</vt:r8>
  </property>
  <property fmtid="{D5CDD505-2E9C-101B-9397-08002B2CF9AE}" pid="4" name="Category">
    <vt:lpwstr>Accessibility</vt:lpwstr>
  </property>
  <property fmtid="{D5CDD505-2E9C-101B-9397-08002B2CF9AE}" pid="5" name="xd_Signature">
    <vt:bool>false</vt:bool>
  </property>
  <property fmtid="{D5CDD505-2E9C-101B-9397-08002B2CF9AE}" pid="6" name="xd_ProgID">
    <vt:lpwstr/>
  </property>
  <property fmtid="{D5CDD505-2E9C-101B-9397-08002B2CF9AE}" pid="7" name="Document Type">
    <vt:lpwstr>Template</vt:lpwstr>
  </property>
  <property fmtid="{D5CDD505-2E9C-101B-9397-08002B2CF9AE}" pid="8" name="_SourceUrl">
    <vt:lpwstr/>
  </property>
  <property fmtid="{D5CDD505-2E9C-101B-9397-08002B2CF9AE}" pid="9" name="_SharedFileIndex">
    <vt:lpwstr/>
  </property>
  <property fmtid="{D5CDD505-2E9C-101B-9397-08002B2CF9AE}" pid="10" name="Audience">
    <vt:lpwstr>Content Developer</vt:lpwstr>
  </property>
  <property fmtid="{D5CDD505-2E9C-101B-9397-08002B2CF9AE}" pid="11" name="Department">
    <vt:lpwstr>GPM Training</vt:lpwstr>
  </property>
  <property fmtid="{D5CDD505-2E9C-101B-9397-08002B2CF9AE}" pid="12" name="ComplianceAssetId">
    <vt:lpwstr/>
  </property>
  <property fmtid="{D5CDD505-2E9C-101B-9397-08002B2CF9AE}" pid="13" name="TemplateUrl">
    <vt:lpwstr/>
  </property>
  <property fmtid="{D5CDD505-2E9C-101B-9397-08002B2CF9AE}" pid="14" name="_dlc_DocIdItemGuid">
    <vt:lpwstr>8b70cda3-413b-4766-b009-7cf0a547d69e</vt:lpwstr>
  </property>
</Properties>
</file>